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1" r:id="rId2"/>
    <p:sldMasterId id="2147483666"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6858000" type="screen4x3"/>
  <p:notesSz cx="6858000" cy="9144000"/>
  <p:embeddedFontLst>
    <p:embeddedFont>
      <p:font typeface="Calibri" panose="020F0502020204030204" pitchFamily="34" charset="0"/>
      <p:regular r:id="rId39"/>
      <p:bold r:id="rId40"/>
      <p:italic r:id="rId41"/>
      <p:boldItalic r:id="rId42"/>
    </p:embeddedFont>
    <p:embeddedFont>
      <p:font typeface="Helvetica Neue" panose="02000503000000020004" pitchFamily="2" charset="0"/>
      <p:regular r:id="rId43"/>
      <p:bold r:id="rId44"/>
      <p:italic r:id="rId45"/>
      <p:boldItalic r:id="rId46"/>
    </p:embeddedFont>
    <p:embeddedFont>
      <p:font typeface="Trebuchet MS" panose="020B0703020202090204" pitchFamily="34" charset="0"/>
      <p:regular r:id="rId47"/>
      <p:bold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nSowjJBURsZPBLzR48Rm4reW3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4BDF50-1695-4F18-9217-AE5692323371}">
  <a:tblStyle styleId="{8E4BDF50-1695-4F18-9217-AE56923233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p:restoredTop sz="94672"/>
  </p:normalViewPr>
  <p:slideViewPr>
    <p:cSldViewPr snapToGrid="0">
      <p:cViewPr varScale="1">
        <p:scale>
          <a:sx n="99" d="100"/>
          <a:sy n="99" d="100"/>
        </p:scale>
        <p:origin x="13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customschemas.google.com/relationships/presentationmetadata" Target="meta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TBA- </a:t>
            </a:r>
            <a:r>
              <a:rPr lang="en-US">
                <a:solidFill>
                  <a:srgbClr val="111111"/>
                </a:solidFill>
                <a:highlight>
                  <a:srgbClr val="FFFFFF"/>
                </a:highlight>
                <a:latin typeface="Times New Roman"/>
                <a:ea typeface="Times New Roman"/>
                <a:cs typeface="Times New Roman"/>
                <a:sym typeface="Times New Roman"/>
              </a:rPr>
              <a:t>forward-settling mortgage-backed securities ;  actual mortgage-backed security that will be delivered to fulfill a TBA trade is not designated at the time the trade is made. </a:t>
            </a:r>
            <a:endParaRPr/>
          </a:p>
        </p:txBody>
      </p:sp>
      <p:sp>
        <p:nvSpPr>
          <p:cNvPr id="290" name="Google Shape;290;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514350" lvl="0" indent="-469900" algn="l" rtl="0">
              <a:lnSpc>
                <a:spcPct val="90000"/>
              </a:lnSpc>
              <a:spcBef>
                <a:spcPts val="0"/>
              </a:spcBef>
              <a:spcAft>
                <a:spcPts val="0"/>
              </a:spcAft>
              <a:buClr>
                <a:srgbClr val="1B8BD5"/>
              </a:buClr>
              <a:buSzPts val="1900"/>
              <a:buFont typeface="Arial"/>
              <a:buChar char="•"/>
            </a:pPr>
            <a:r>
              <a:rPr lang="en-US" sz="1340">
                <a:solidFill>
                  <a:srgbClr val="17365D"/>
                </a:solidFill>
              </a:rPr>
              <a:t>The MSR asset typically exhibits </a:t>
            </a:r>
            <a:r>
              <a:rPr lang="en-US" sz="1340" b="1">
                <a:solidFill>
                  <a:srgbClr val="17365D"/>
                </a:solidFill>
              </a:rPr>
              <a:t>negative convexity</a:t>
            </a:r>
            <a:r>
              <a:rPr lang="en-US" sz="1340">
                <a:solidFill>
                  <a:srgbClr val="17365D"/>
                </a:solidFill>
              </a:rPr>
              <a:t>. This means the rate at which MSR assets decrease in value accelerates as rates fall and the rate at which the MSR asset increases in value decelerates as rates rise. </a:t>
            </a:r>
            <a:endParaRPr sz="1340">
              <a:solidFill>
                <a:srgbClr val="17365D"/>
              </a:solidFill>
            </a:endParaRPr>
          </a:p>
          <a:p>
            <a:pPr marL="514350" lvl="0" indent="-469900" algn="l" rtl="0">
              <a:lnSpc>
                <a:spcPct val="90000"/>
              </a:lnSpc>
              <a:spcBef>
                <a:spcPts val="0"/>
              </a:spcBef>
              <a:spcAft>
                <a:spcPts val="0"/>
              </a:spcAft>
              <a:buClr>
                <a:srgbClr val="1B8BD5"/>
              </a:buClr>
              <a:buSzPts val="1900"/>
              <a:buFont typeface="Arial"/>
              <a:buChar char="•"/>
            </a:pPr>
            <a:r>
              <a:rPr lang="en-US" sz="1340">
                <a:solidFill>
                  <a:srgbClr val="17365D"/>
                </a:solidFill>
              </a:rPr>
              <a:t>While we try to </a:t>
            </a:r>
            <a:r>
              <a:rPr lang="en-US" sz="1340" b="1">
                <a:solidFill>
                  <a:srgbClr val="17365D"/>
                </a:solidFill>
              </a:rPr>
              <a:t>add instruments with positive convexity </a:t>
            </a:r>
            <a:r>
              <a:rPr lang="en-US" sz="1340">
                <a:solidFill>
                  <a:srgbClr val="17365D"/>
                </a:solidFill>
              </a:rPr>
              <a:t>in our hedging portfolio, the magnitude of that positive convexity is usually smaller than the negative convexity exhibited by the MSR asset. </a:t>
            </a:r>
            <a:endParaRPr sz="1340">
              <a:solidFill>
                <a:srgbClr val="17365D"/>
              </a:solidFill>
            </a:endParaRPr>
          </a:p>
          <a:p>
            <a:pPr marL="514350" lvl="0" indent="-469900" algn="l" rtl="0">
              <a:lnSpc>
                <a:spcPct val="90000"/>
              </a:lnSpc>
              <a:spcBef>
                <a:spcPts val="0"/>
              </a:spcBef>
              <a:spcAft>
                <a:spcPts val="0"/>
              </a:spcAft>
              <a:buClr>
                <a:srgbClr val="1B8BD5"/>
              </a:buClr>
              <a:buSzPts val="1900"/>
              <a:buFont typeface="Arial"/>
              <a:buChar char="•"/>
            </a:pPr>
            <a:r>
              <a:rPr lang="en-US" sz="1340">
                <a:solidFill>
                  <a:srgbClr val="17365D"/>
                </a:solidFill>
              </a:rPr>
              <a:t>This </a:t>
            </a:r>
            <a:r>
              <a:rPr lang="en-US" sz="1340" b="1">
                <a:solidFill>
                  <a:srgbClr val="17365D"/>
                </a:solidFill>
              </a:rPr>
              <a:t>difference in convexity profiles </a:t>
            </a:r>
            <a:r>
              <a:rPr lang="en-US" sz="1340">
                <a:solidFill>
                  <a:srgbClr val="17365D"/>
                </a:solidFill>
              </a:rPr>
              <a:t>means as rates move the </a:t>
            </a:r>
            <a:r>
              <a:rPr lang="en-US" sz="1340" b="1">
                <a:solidFill>
                  <a:srgbClr val="17365D"/>
                </a:solidFill>
              </a:rPr>
              <a:t>duration of the MSR asset will diverge </a:t>
            </a:r>
            <a:r>
              <a:rPr lang="en-US" sz="1340">
                <a:solidFill>
                  <a:srgbClr val="17365D"/>
                </a:solidFill>
              </a:rPr>
              <a:t>from the duration of the hedge portfolio.</a:t>
            </a:r>
            <a:endParaRPr sz="1340">
              <a:solidFill>
                <a:srgbClr val="17365D"/>
              </a:solidFill>
            </a:endParaRPr>
          </a:p>
          <a:p>
            <a:pPr marL="514350" lvl="0" indent="-469900" algn="l" rtl="0">
              <a:lnSpc>
                <a:spcPct val="90000"/>
              </a:lnSpc>
              <a:spcBef>
                <a:spcPts val="0"/>
              </a:spcBef>
              <a:spcAft>
                <a:spcPts val="0"/>
              </a:spcAft>
              <a:buClr>
                <a:srgbClr val="1B8BD5"/>
              </a:buClr>
              <a:buSzPts val="1900"/>
              <a:buFont typeface="Arial"/>
              <a:buChar char="•"/>
            </a:pPr>
            <a:r>
              <a:rPr lang="en-US" sz="1340">
                <a:solidFill>
                  <a:srgbClr val="17365D"/>
                </a:solidFill>
              </a:rPr>
              <a:t>To</a:t>
            </a:r>
            <a:r>
              <a:rPr lang="en-US" sz="1340" b="1">
                <a:solidFill>
                  <a:srgbClr val="17365D"/>
                </a:solidFill>
              </a:rPr>
              <a:t> reduce hedge ineffectiveness</a:t>
            </a:r>
            <a:r>
              <a:rPr lang="en-US" sz="1340">
                <a:solidFill>
                  <a:srgbClr val="17365D"/>
                </a:solidFill>
              </a:rPr>
              <a:t> caused by the mismatched convexity profiles, the bank monitors and rebalances its hedge position on a daily (and intraday) basis. </a:t>
            </a:r>
            <a:endParaRPr sz="1340">
              <a:solidFill>
                <a:srgbClr val="17365D"/>
              </a:solidFill>
            </a:endParaRPr>
          </a:p>
          <a:p>
            <a:pPr marL="514350" lvl="0" indent="-469900" algn="l" rtl="0">
              <a:lnSpc>
                <a:spcPct val="90000"/>
              </a:lnSpc>
              <a:spcBef>
                <a:spcPts val="0"/>
              </a:spcBef>
              <a:spcAft>
                <a:spcPts val="0"/>
              </a:spcAft>
              <a:buClr>
                <a:srgbClr val="1B8BD5"/>
              </a:buClr>
              <a:buSzPts val="1900"/>
              <a:buFont typeface="Arial"/>
              <a:buChar char="•"/>
            </a:pPr>
            <a:r>
              <a:rPr lang="en-US" sz="1340">
                <a:solidFill>
                  <a:srgbClr val="17365D"/>
                </a:solidFill>
              </a:rPr>
              <a:t>The </a:t>
            </a:r>
            <a:r>
              <a:rPr lang="en-US" sz="1340" b="1">
                <a:solidFill>
                  <a:srgbClr val="17365D"/>
                </a:solidFill>
              </a:rPr>
              <a:t>rebalancing</a:t>
            </a:r>
            <a:r>
              <a:rPr lang="en-US" sz="1340">
                <a:solidFill>
                  <a:srgbClr val="17365D"/>
                </a:solidFill>
              </a:rPr>
              <a:t> is conducted to match, for small movements in interest rates, the rate at which the value of the hedge changes to the rate at which the value of the MSR changes (i.e., to match the durations)</a:t>
            </a:r>
            <a:endParaRPr sz="1340">
              <a:solidFill>
                <a:srgbClr val="17365D"/>
              </a:solidFill>
            </a:endParaRPr>
          </a:p>
          <a:p>
            <a:pPr marL="514350" lvl="0" indent="-349250" algn="l" rtl="0">
              <a:lnSpc>
                <a:spcPct val="90000"/>
              </a:lnSpc>
              <a:spcBef>
                <a:spcPts val="0"/>
              </a:spcBef>
              <a:spcAft>
                <a:spcPts val="0"/>
              </a:spcAft>
              <a:buClr>
                <a:schemeClr val="dk1"/>
              </a:buClr>
              <a:buSzPts val="2600"/>
              <a:buFont typeface="Arial"/>
              <a:buNone/>
            </a:pPr>
            <a:endParaRPr sz="1340">
              <a:solidFill>
                <a:srgbClr val="17365D"/>
              </a:solidFill>
            </a:endParaRPr>
          </a:p>
          <a:p>
            <a:pPr marL="0" lvl="0" indent="0" algn="l" rtl="0">
              <a:lnSpc>
                <a:spcPct val="100000"/>
              </a:lnSpc>
              <a:spcBef>
                <a:spcPts val="0"/>
              </a:spcBef>
              <a:spcAft>
                <a:spcPts val="0"/>
              </a:spcAft>
              <a:buSzPts val="1400"/>
              <a:buNone/>
            </a:pPr>
            <a:endParaRPr sz="500"/>
          </a:p>
        </p:txBody>
      </p:sp>
      <p:sp>
        <p:nvSpPr>
          <p:cNvPr id="305" name="Google Shape;30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2d43141db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a2d43141d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a2d43141db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115de429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gb115de429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115de429f_1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b115de429f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115de429f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gb115de429f_1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115de429f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gb115de429f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115de429f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b115de429f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cdafbb8e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gacdafbb8e0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cdafbb8e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acdafbb8e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gacdafbb8e0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b10827a44f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gb10827a44f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10827a44f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b10827a44f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b10827a44f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b10827a44f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10827a44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gb10827a44f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10827a44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gb10827a44f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121cf98ba_3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b121cf98ba_3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Strategies for hedging MSR and the instruments we will use for this purpose:</a:t>
            </a:r>
            <a:endParaRPr/>
          </a:p>
          <a:p>
            <a:pPr marL="0" lvl="0" indent="0" algn="l" rtl="0">
              <a:lnSpc>
                <a:spcPct val="100000"/>
              </a:lnSpc>
              <a:spcBef>
                <a:spcPts val="0"/>
              </a:spcBef>
              <a:spcAft>
                <a:spcPts val="0"/>
              </a:spcAft>
              <a:buSzPts val="1400"/>
              <a:buNone/>
            </a:pPr>
            <a:r>
              <a:rPr lang="en-US"/>
              <a:t>Pay fixed in swaps when rates rise; Pay floating rate- profit when rates decrease</a:t>
            </a:r>
            <a:endParaRPr/>
          </a:p>
          <a:p>
            <a:pPr marL="0" lvl="0" indent="0" algn="l" rtl="0">
              <a:lnSpc>
                <a:spcPct val="100000"/>
              </a:lnSpc>
              <a:spcBef>
                <a:spcPts val="0"/>
              </a:spcBef>
              <a:spcAft>
                <a:spcPts val="0"/>
              </a:spcAft>
              <a:buSzPts val="1400"/>
              <a:buNone/>
            </a:pPr>
            <a:r>
              <a:rPr lang="en-US"/>
              <a:t>Payer swaption- option to pay fixed rate when rates rise</a:t>
            </a:r>
            <a:endParaRPr/>
          </a:p>
        </p:txBody>
      </p:sp>
      <p:sp>
        <p:nvSpPr>
          <p:cNvPr id="271" name="Google Shape;271;gb121cf98ba_3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Swaps and swaptions cannot hedge prepayment risk- for which we have to use TBAs</a:t>
            </a:r>
            <a:endParaRPr/>
          </a:p>
          <a:p>
            <a:pPr marL="0" lvl="0" indent="0" algn="l" rtl="0">
              <a:lnSpc>
                <a:spcPct val="100000"/>
              </a:lnSpc>
              <a:spcBef>
                <a:spcPts val="0"/>
              </a:spcBef>
              <a:spcAft>
                <a:spcPts val="0"/>
              </a:spcAft>
              <a:buSzPts val="1400"/>
              <a:buNone/>
            </a:pPr>
            <a:r>
              <a:rPr lang="en-US"/>
              <a:t>Mortgage options are not very liquid so we use other instruments</a:t>
            </a:r>
            <a:endParaRPr/>
          </a:p>
        </p:txBody>
      </p:sp>
      <p:sp>
        <p:nvSpPr>
          <p:cNvPr id="281" name="Google Shape;28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7"/>
        <p:cNvGrpSpPr/>
        <p:nvPr/>
      </p:nvGrpSpPr>
      <p:grpSpPr>
        <a:xfrm>
          <a:off x="0" y="0"/>
          <a:ext cx="0" cy="0"/>
          <a:chOff x="0" y="0"/>
          <a:chExt cx="0" cy="0"/>
        </a:xfrm>
      </p:grpSpPr>
      <p:sp>
        <p:nvSpPr>
          <p:cNvPr id="18" name="Google Shape;18;p26"/>
          <p:cNvSpPr txBox="1">
            <a:spLocks noGrp="1"/>
          </p:cNvSpPr>
          <p:nvPr>
            <p:ph type="dt" idx="10"/>
          </p:nvPr>
        </p:nvSpPr>
        <p:spPr>
          <a:xfrm>
            <a:off x="151030" y="6356351"/>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26"/>
          <p:cNvSpPr txBox="1">
            <a:spLocks noGrp="1"/>
          </p:cNvSpPr>
          <p:nvPr>
            <p:ph type="body" idx="1"/>
          </p:nvPr>
        </p:nvSpPr>
        <p:spPr>
          <a:xfrm>
            <a:off x="518199"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SzPts val="1600"/>
              <a:buFont typeface="Arial"/>
              <a:buNone/>
              <a:defRPr sz="1600">
                <a:solidFill>
                  <a:srgbClr val="1B8BD5"/>
                </a:solidFill>
              </a:defRPr>
            </a:lvl1pPr>
            <a:lvl2pPr marL="914400" lvl="1" indent="-228600" algn="l">
              <a:lnSpc>
                <a:spcPct val="100000"/>
              </a:lnSpc>
              <a:spcBef>
                <a:spcPts val="360"/>
              </a:spcBef>
              <a:spcAft>
                <a:spcPts val="0"/>
              </a:spcAft>
              <a:buSzPts val="1800"/>
              <a:buFont typeface="Arial"/>
              <a:buNone/>
              <a:defRPr sz="1800">
                <a:solidFill>
                  <a:srgbClr val="888888"/>
                </a:solidFill>
              </a:defRPr>
            </a:lvl2pPr>
            <a:lvl3pPr marL="1371600" lvl="2" indent="-228600" algn="l">
              <a:lnSpc>
                <a:spcPct val="100000"/>
              </a:lnSpc>
              <a:spcBef>
                <a:spcPts val="320"/>
              </a:spcBef>
              <a:spcAft>
                <a:spcPts val="0"/>
              </a:spcAft>
              <a:buSzPts val="1600"/>
              <a:buFont typeface="Arial"/>
              <a:buNone/>
              <a:defRPr sz="1600">
                <a:solidFill>
                  <a:srgbClr val="888888"/>
                </a:solidFill>
              </a:defRPr>
            </a:lvl3pPr>
            <a:lvl4pPr marL="1828800" lvl="3" indent="-228600" algn="l">
              <a:lnSpc>
                <a:spcPct val="100000"/>
              </a:lnSpc>
              <a:spcBef>
                <a:spcPts val="280"/>
              </a:spcBef>
              <a:spcAft>
                <a:spcPts val="0"/>
              </a:spcAft>
              <a:buSzPts val="1400"/>
              <a:buFont typeface="Arial"/>
              <a:buNone/>
              <a:defRPr sz="1400">
                <a:solidFill>
                  <a:srgbClr val="888888"/>
                </a:solidFill>
              </a:defRPr>
            </a:lvl4pPr>
            <a:lvl5pPr marL="2286000" lvl="4" indent="-228600" algn="l">
              <a:lnSpc>
                <a:spcPct val="100000"/>
              </a:lnSpc>
              <a:spcBef>
                <a:spcPts val="280"/>
              </a:spcBef>
              <a:spcAft>
                <a:spcPts val="0"/>
              </a:spcAft>
              <a:buSzPts val="1400"/>
              <a:buFont typeface="Arial"/>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2" name="Google Shape;22;p26"/>
          <p:cNvSpPr txBox="1">
            <a:spLocks noGrp="1"/>
          </p:cNvSpPr>
          <p:nvPr>
            <p:ph type="title"/>
          </p:nvPr>
        </p:nvSpPr>
        <p:spPr>
          <a:xfrm>
            <a:off x="518199" y="4401792"/>
            <a:ext cx="8229600" cy="1143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3" name="Google Shape;23;p26"/>
          <p:cNvCxnSpPr/>
          <p:nvPr/>
        </p:nvCxnSpPr>
        <p:spPr>
          <a:xfrm>
            <a:off x="623681" y="4406900"/>
            <a:ext cx="7666919" cy="0"/>
          </a:xfrm>
          <a:prstGeom prst="straightConnector1">
            <a:avLst/>
          </a:prstGeom>
          <a:noFill/>
          <a:ln w="25400" cap="flat" cmpd="sng">
            <a:solidFill>
              <a:srgbClr val="538C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a:off x="457202" y="273049"/>
            <a:ext cx="3008313" cy="116205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F243E"/>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8"/>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sz="3200"/>
            </a:lvl1pPr>
            <a:lvl2pPr marL="914400" lvl="1" indent="-406400" algn="l">
              <a:lnSpc>
                <a:spcPct val="100000"/>
              </a:lnSpc>
              <a:spcBef>
                <a:spcPts val="560"/>
              </a:spcBef>
              <a:spcAft>
                <a:spcPts val="0"/>
              </a:spcAft>
              <a:buSzPts val="2800"/>
              <a:buChar char="»"/>
              <a:defRPr sz="2800"/>
            </a:lvl2pPr>
            <a:lvl3pPr marL="1371600" lvl="2" indent="-381000" algn="l">
              <a:lnSpc>
                <a:spcPct val="100000"/>
              </a:lnSpc>
              <a:spcBef>
                <a:spcPts val="480"/>
              </a:spcBef>
              <a:spcAft>
                <a:spcPts val="0"/>
              </a:spcAft>
              <a:buSzPts val="240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2" name="Google Shape;82;p48"/>
          <p:cNvSpPr txBox="1">
            <a:spLocks noGrp="1"/>
          </p:cNvSpPr>
          <p:nvPr>
            <p:ph type="body" idx="2"/>
          </p:nvPr>
        </p:nvSpPr>
        <p:spPr>
          <a:xfrm>
            <a:off x="457202"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400"/>
              <a:buNone/>
              <a:defRPr sz="1400"/>
            </a:lvl1pPr>
            <a:lvl2pPr marL="914400" lvl="1" indent="-228600" algn="l">
              <a:lnSpc>
                <a:spcPct val="100000"/>
              </a:lnSpc>
              <a:spcBef>
                <a:spcPts val="240"/>
              </a:spcBef>
              <a:spcAft>
                <a:spcPts val="0"/>
              </a:spcAft>
              <a:buSzPts val="1200"/>
              <a:buNone/>
              <a:defRPr sz="1200"/>
            </a:lvl2pPr>
            <a:lvl3pPr marL="1371600" lvl="2" indent="-228600" algn="l">
              <a:lnSpc>
                <a:spcPct val="100000"/>
              </a:lnSpc>
              <a:spcBef>
                <a:spcPts val="200"/>
              </a:spcBef>
              <a:spcAft>
                <a:spcPts val="0"/>
              </a:spcAft>
              <a:buSzPts val="10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3" name="Google Shape;83;p48"/>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8"/>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8"/>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49"/>
          <p:cNvSpPr txBox="1">
            <a:spLocks noGrp="1"/>
          </p:cNvSpPr>
          <p:nvPr>
            <p:ph type="title"/>
          </p:nvPr>
        </p:nvSpPr>
        <p:spPr>
          <a:xfrm>
            <a:off x="1792288" y="4800600"/>
            <a:ext cx="5486400" cy="56673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F243E"/>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rgbClr val="1B8BD5"/>
              </a:buClr>
              <a:buSzPts val="3200"/>
              <a:buFont typeface="Merriweather Sans"/>
              <a:buNone/>
              <a:defRPr sz="3200" b="0" i="0" u="none" strike="noStrike" cap="none">
                <a:solidFill>
                  <a:srgbClr val="17365D"/>
                </a:solidFill>
                <a:latin typeface="Arial"/>
                <a:ea typeface="Arial"/>
                <a:cs typeface="Arial"/>
                <a:sym typeface="Arial"/>
              </a:defRPr>
            </a:lvl1pPr>
            <a:lvl2pPr marR="0" lvl="1" algn="l" rtl="0">
              <a:lnSpc>
                <a:spcPct val="100000"/>
              </a:lnSpc>
              <a:spcBef>
                <a:spcPts val="560"/>
              </a:spcBef>
              <a:spcAft>
                <a:spcPts val="0"/>
              </a:spcAft>
              <a:buClr>
                <a:srgbClr val="1B8BD5"/>
              </a:buClr>
              <a:buSzPts val="2800"/>
              <a:buFont typeface="Merriweather Sans"/>
              <a:buNone/>
              <a:defRPr sz="2800" b="0" i="0" u="none" strike="noStrike" cap="none">
                <a:solidFill>
                  <a:srgbClr val="17365D"/>
                </a:solidFill>
                <a:latin typeface="Arial"/>
                <a:ea typeface="Arial"/>
                <a:cs typeface="Arial"/>
                <a:sym typeface="Arial"/>
              </a:defRPr>
            </a:lvl2pPr>
            <a:lvl3pPr marR="0" lvl="2" algn="l" rtl="0">
              <a:lnSpc>
                <a:spcPct val="100000"/>
              </a:lnSpc>
              <a:spcBef>
                <a:spcPts val="480"/>
              </a:spcBef>
              <a:spcAft>
                <a:spcPts val="0"/>
              </a:spcAft>
              <a:buClr>
                <a:srgbClr val="1B8BD5"/>
              </a:buClr>
              <a:buSzPts val="2400"/>
              <a:buFont typeface="Merriweather Sans"/>
              <a:buNone/>
              <a:defRPr sz="2400" b="0" i="0" u="none" strike="noStrike" cap="none">
                <a:solidFill>
                  <a:srgbClr val="17365D"/>
                </a:solidFill>
                <a:latin typeface="Arial"/>
                <a:ea typeface="Arial"/>
                <a:cs typeface="Arial"/>
                <a:sym typeface="Arial"/>
              </a:defRPr>
            </a:lvl3pPr>
            <a:lvl4pPr marR="0" lvl="3" algn="l" rtl="0">
              <a:lnSpc>
                <a:spcPct val="100000"/>
              </a:lnSpc>
              <a:spcBef>
                <a:spcPts val="400"/>
              </a:spcBef>
              <a:spcAft>
                <a:spcPts val="0"/>
              </a:spcAft>
              <a:buClr>
                <a:srgbClr val="1B8BD5"/>
              </a:buClr>
              <a:buSzPts val="2000"/>
              <a:buFont typeface="Merriweather Sans"/>
              <a:buNone/>
              <a:defRPr sz="2000" b="0" i="0" u="none" strike="noStrike" cap="none">
                <a:solidFill>
                  <a:srgbClr val="17365D"/>
                </a:solidFill>
                <a:latin typeface="Arial"/>
                <a:ea typeface="Arial"/>
                <a:cs typeface="Arial"/>
                <a:sym typeface="Arial"/>
              </a:defRPr>
            </a:lvl4pPr>
            <a:lvl5pPr marR="0" lvl="4" algn="l" rtl="0">
              <a:lnSpc>
                <a:spcPct val="100000"/>
              </a:lnSpc>
              <a:spcBef>
                <a:spcPts val="400"/>
              </a:spcBef>
              <a:spcAft>
                <a:spcPts val="0"/>
              </a:spcAft>
              <a:buClr>
                <a:srgbClr val="1B8BD5"/>
              </a:buClr>
              <a:buSzPts val="2000"/>
              <a:buFont typeface="Merriweather Sans"/>
              <a:buNone/>
              <a:defRPr sz="2000" b="0" i="0" u="none" strike="noStrike" cap="none">
                <a:solidFill>
                  <a:srgbClr val="17365D"/>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9" name="Google Shape;89;p49"/>
          <p:cNvSpPr txBox="1">
            <a:spLocks noGrp="1"/>
          </p:cNvSpPr>
          <p:nvPr>
            <p:ph type="body" idx="1"/>
          </p:nvPr>
        </p:nvSpPr>
        <p:spPr>
          <a:xfrm>
            <a:off x="1792288" y="5367338"/>
            <a:ext cx="5486400" cy="8048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400"/>
              <a:buNone/>
              <a:defRPr sz="1400"/>
            </a:lvl1pPr>
            <a:lvl2pPr marL="914400" lvl="1" indent="-228600" algn="l">
              <a:lnSpc>
                <a:spcPct val="100000"/>
              </a:lnSpc>
              <a:spcBef>
                <a:spcPts val="240"/>
              </a:spcBef>
              <a:spcAft>
                <a:spcPts val="0"/>
              </a:spcAft>
              <a:buSzPts val="1200"/>
              <a:buNone/>
              <a:defRPr sz="1200"/>
            </a:lvl2pPr>
            <a:lvl3pPr marL="1371600" lvl="2" indent="-228600" algn="l">
              <a:lnSpc>
                <a:spcPct val="100000"/>
              </a:lnSpc>
              <a:spcBef>
                <a:spcPts val="200"/>
              </a:spcBef>
              <a:spcAft>
                <a:spcPts val="0"/>
              </a:spcAft>
              <a:buSzPts val="10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90" name="Google Shape;90;p49"/>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9"/>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9"/>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3"/>
        <p:cNvGrpSpPr/>
        <p:nvPr/>
      </p:nvGrpSpPr>
      <p:grpSpPr>
        <a:xfrm>
          <a:off x="0" y="0"/>
          <a:ext cx="0" cy="0"/>
          <a:chOff x="0" y="0"/>
          <a:chExt cx="0" cy="0"/>
        </a:xfrm>
      </p:grpSpPr>
      <p:pic>
        <p:nvPicPr>
          <p:cNvPr id="94" name="Google Shape;94;p50"/>
          <p:cNvPicPr preferRelativeResize="0"/>
          <p:nvPr/>
        </p:nvPicPr>
        <p:blipFill rotWithShape="1">
          <a:blip r:embed="rId2">
            <a:alphaModFix/>
          </a:blip>
          <a:srcRect/>
          <a:stretch/>
        </p:blipFill>
        <p:spPr>
          <a:xfrm>
            <a:off x="0" y="0"/>
            <a:ext cx="9135241" cy="6858000"/>
          </a:xfrm>
          <a:prstGeom prst="rect">
            <a:avLst/>
          </a:prstGeom>
          <a:noFill/>
          <a:ln>
            <a:noFill/>
          </a:ln>
        </p:spPr>
      </p:pic>
      <p:sp>
        <p:nvSpPr>
          <p:cNvPr id="95" name="Google Shape;95;p50"/>
          <p:cNvSpPr txBox="1">
            <a:spLocks noGrp="1"/>
          </p:cNvSpPr>
          <p:nvPr>
            <p:ph type="title"/>
          </p:nvPr>
        </p:nvSpPr>
        <p:spPr>
          <a:xfrm>
            <a:off x="3781899" y="-205952"/>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F243E"/>
              </a:buClr>
              <a:buSzPts val="2000"/>
              <a:buFont typeface="Arial"/>
              <a:buNone/>
              <a:defRPr sz="2000">
                <a:solidFill>
                  <a:srgbClr val="0F243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50"/>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0"/>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9"/>
        <p:cNvGrpSpPr/>
        <p:nvPr/>
      </p:nvGrpSpPr>
      <p:grpSpPr>
        <a:xfrm>
          <a:off x="0" y="0"/>
          <a:ext cx="0" cy="0"/>
          <a:chOff x="0" y="0"/>
          <a:chExt cx="0" cy="0"/>
        </a:xfrm>
      </p:grpSpPr>
      <p:pic>
        <p:nvPicPr>
          <p:cNvPr id="100" name="Google Shape;100;p51" descr="LosAngelesPowerpointBkgrd4-3.jpg"/>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01" name="Google Shape;101;p51" descr="ShanghaiBand3.psd"/>
          <p:cNvPicPr preferRelativeResize="0"/>
          <p:nvPr/>
        </p:nvPicPr>
        <p:blipFill rotWithShape="1">
          <a:blip r:embed="rId3">
            <a:alphaModFix/>
          </a:blip>
          <a:srcRect/>
          <a:stretch/>
        </p:blipFill>
        <p:spPr>
          <a:xfrm>
            <a:off x="0" y="3396721"/>
            <a:ext cx="7113120" cy="4359992"/>
          </a:xfrm>
          <a:prstGeom prst="rect">
            <a:avLst/>
          </a:prstGeom>
          <a:noFill/>
          <a:ln>
            <a:noFill/>
          </a:ln>
        </p:spPr>
      </p:pic>
      <p:sp>
        <p:nvSpPr>
          <p:cNvPr id="102" name="Google Shape;102;p51"/>
          <p:cNvSpPr/>
          <p:nvPr/>
        </p:nvSpPr>
        <p:spPr>
          <a:xfrm>
            <a:off x="402968" y="5520257"/>
            <a:ext cx="1678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E3AA00"/>
                </a:solidFill>
                <a:latin typeface="Arial"/>
                <a:ea typeface="Arial"/>
                <a:cs typeface="Arial"/>
                <a:sym typeface="Arial"/>
              </a:rPr>
              <a:t> </a:t>
            </a:r>
            <a:endParaRPr sz="1800" b="0" i="0" u="none" strike="noStrike" cap="none">
              <a:solidFill>
                <a:schemeClr val="dk1"/>
              </a:solidFill>
              <a:latin typeface="Calibri"/>
              <a:ea typeface="Calibri"/>
              <a:cs typeface="Calibri"/>
              <a:sym typeface="Calibri"/>
            </a:endParaRPr>
          </a:p>
        </p:txBody>
      </p:sp>
      <p:sp>
        <p:nvSpPr>
          <p:cNvPr id="103" name="Google Shape;103;p51"/>
          <p:cNvSpPr txBox="1">
            <a:spLocks noGrp="1"/>
          </p:cNvSpPr>
          <p:nvPr>
            <p:ph type="title"/>
          </p:nvPr>
        </p:nvSpPr>
        <p:spPr>
          <a:xfrm>
            <a:off x="3311174" y="510310"/>
            <a:ext cx="5375625" cy="216598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000"/>
              <a:buFont typeface="Arial"/>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312251" y="3584507"/>
            <a:ext cx="4813070" cy="326468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SzPts val="2800"/>
              <a:buChar char="»"/>
              <a:defRPr>
                <a:latin typeface="Arial"/>
                <a:ea typeface="Arial"/>
                <a:cs typeface="Arial"/>
                <a:sym typeface="Arial"/>
              </a:defRPr>
            </a:lvl1pPr>
            <a:lvl2pPr marL="914400" lvl="1" indent="-393700" algn="l">
              <a:lnSpc>
                <a:spcPct val="100000"/>
              </a:lnSpc>
              <a:spcBef>
                <a:spcPts val="520"/>
              </a:spcBef>
              <a:spcAft>
                <a:spcPts val="0"/>
              </a:spcAft>
              <a:buSzPts val="26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55600" algn="l">
              <a:lnSpc>
                <a:spcPct val="100000"/>
              </a:lnSpc>
              <a:spcBef>
                <a:spcPts val="400"/>
              </a:spcBef>
              <a:spcAft>
                <a:spcPts val="0"/>
              </a:spcAft>
              <a:buSzPts val="2000"/>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 name="Google Shape;105;p51"/>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p:tgtEl>
                                          <p:spTgt spid="10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4">
                                            <p:txEl>
                                              <p:pRg st="0" end="0"/>
                                            </p:txEl>
                                          </p:spTgt>
                                        </p:tgtEl>
                                        <p:attrNameLst>
                                          <p:attrName>style.visibility</p:attrName>
                                        </p:attrNameLst>
                                      </p:cBhvr>
                                      <p:to>
                                        <p:strVal val="visible"/>
                                      </p:to>
                                    </p:set>
                                    <p:anim calcmode="lin" valueType="num">
                                      <p:cBhvr additive="base">
                                        <p:cTn id="11" dur="500"/>
                                        <p:tgtEl>
                                          <p:spTgt spid="104">
                                            <p:txEl>
                                              <p:pRg st="0" end="0"/>
                                            </p:txEl>
                                          </p:spTgt>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anim calcmode="lin" valueType="num">
                                      <p:cBhvr additive="base">
                                        <p:cTn id="15" dur="500"/>
                                        <p:tgtEl>
                                          <p:spTgt spid="10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04">
                                            <p:txEl>
                                              <p:pRg st="2" end="2"/>
                                            </p:txEl>
                                          </p:spTgt>
                                        </p:tgtEl>
                                        <p:attrNameLst>
                                          <p:attrName>style.visibility</p:attrName>
                                        </p:attrNameLst>
                                      </p:cBhvr>
                                      <p:to>
                                        <p:strVal val="visible"/>
                                      </p:to>
                                    </p:set>
                                    <p:anim calcmode="lin" valueType="num">
                                      <p:cBhvr additive="base">
                                        <p:cTn id="19" dur="500"/>
                                        <p:tgtEl>
                                          <p:spTgt spid="104">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04">
                                            <p:txEl>
                                              <p:pRg st="3" end="3"/>
                                            </p:txEl>
                                          </p:spTgt>
                                        </p:tgtEl>
                                        <p:attrNameLst>
                                          <p:attrName>style.visibility</p:attrName>
                                        </p:attrNameLst>
                                      </p:cBhvr>
                                      <p:to>
                                        <p:strVal val="visible"/>
                                      </p:to>
                                    </p:set>
                                    <p:anim calcmode="lin" valueType="num">
                                      <p:cBhvr additive="base">
                                        <p:cTn id="23" dur="500"/>
                                        <p:tgtEl>
                                          <p:spTgt spid="104">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104">
                                            <p:txEl>
                                              <p:pRg st="4" end="4"/>
                                            </p:txEl>
                                          </p:spTgt>
                                        </p:tgtEl>
                                        <p:attrNameLst>
                                          <p:attrName>style.visibility</p:attrName>
                                        </p:attrNameLst>
                                      </p:cBhvr>
                                      <p:to>
                                        <p:strVal val="visible"/>
                                      </p:to>
                                    </p:set>
                                    <p:anim calcmode="lin" valueType="num">
                                      <p:cBhvr additive="base">
                                        <p:cTn id="27" dur="500"/>
                                        <p:tgtEl>
                                          <p:spTgt spid="104">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 presetClass="entr" presetSubtype="4" fill="hold" nodeType="afterEffect">
                                  <p:stCondLst>
                                    <p:cond delay="0"/>
                                  </p:stCondLst>
                                  <p:childTnLst>
                                    <p:set>
                                      <p:cBhvr>
                                        <p:cTn id="30" dur="1" fill="hold">
                                          <p:stCondLst>
                                            <p:cond delay="0"/>
                                          </p:stCondLst>
                                        </p:cTn>
                                        <p:tgtEl>
                                          <p:spTgt spid="104">
                                            <p:txEl>
                                              <p:pRg st="5" end="5"/>
                                            </p:txEl>
                                          </p:spTgt>
                                        </p:tgtEl>
                                        <p:attrNameLst>
                                          <p:attrName>style.visibility</p:attrName>
                                        </p:attrNameLst>
                                      </p:cBhvr>
                                      <p:to>
                                        <p:strVal val="visible"/>
                                      </p:to>
                                    </p:set>
                                    <p:anim calcmode="lin" valueType="num">
                                      <p:cBhvr additive="base">
                                        <p:cTn id="31" dur="500"/>
                                        <p:tgtEl>
                                          <p:spTgt spid="104">
                                            <p:txEl>
                                              <p:pRg st="5" end="5"/>
                                            </p:txEl>
                                          </p:spTgt>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2" presetClass="entr" presetSubtype="4" fill="hold" nodeType="afterEffect">
                                  <p:stCondLst>
                                    <p:cond delay="0"/>
                                  </p:stCondLst>
                                  <p:childTnLst>
                                    <p:set>
                                      <p:cBhvr>
                                        <p:cTn id="34" dur="1" fill="hold">
                                          <p:stCondLst>
                                            <p:cond delay="0"/>
                                          </p:stCondLst>
                                        </p:cTn>
                                        <p:tgtEl>
                                          <p:spTgt spid="104">
                                            <p:txEl>
                                              <p:pRg st="6" end="6"/>
                                            </p:txEl>
                                          </p:spTgt>
                                        </p:tgtEl>
                                        <p:attrNameLst>
                                          <p:attrName>style.visibility</p:attrName>
                                        </p:attrNameLst>
                                      </p:cBhvr>
                                      <p:to>
                                        <p:strVal val="visible"/>
                                      </p:to>
                                    </p:set>
                                    <p:anim calcmode="lin" valueType="num">
                                      <p:cBhvr additive="base">
                                        <p:cTn id="35" dur="500"/>
                                        <p:tgtEl>
                                          <p:spTgt spid="104">
                                            <p:txEl>
                                              <p:pRg st="6" end="6"/>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 presetClass="entr" presetSubtype="4" fill="hold" nodeType="afterEffect">
                                  <p:stCondLst>
                                    <p:cond delay="0"/>
                                  </p:stCondLst>
                                  <p:childTnLst>
                                    <p:set>
                                      <p:cBhvr>
                                        <p:cTn id="38" dur="1" fill="hold">
                                          <p:stCondLst>
                                            <p:cond delay="0"/>
                                          </p:stCondLst>
                                        </p:cTn>
                                        <p:tgtEl>
                                          <p:spTgt spid="104">
                                            <p:txEl>
                                              <p:pRg st="7" end="7"/>
                                            </p:txEl>
                                          </p:spTgt>
                                        </p:tgtEl>
                                        <p:attrNameLst>
                                          <p:attrName>style.visibility</p:attrName>
                                        </p:attrNameLst>
                                      </p:cBhvr>
                                      <p:to>
                                        <p:strVal val="visible"/>
                                      </p:to>
                                    </p:set>
                                    <p:anim calcmode="lin" valueType="num">
                                      <p:cBhvr additive="base">
                                        <p:cTn id="39" dur="500"/>
                                        <p:tgtEl>
                                          <p:spTgt spid="104">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2" presetClass="entr" presetSubtype="4" fill="hold" nodeType="afterEffect">
                                  <p:stCondLst>
                                    <p:cond delay="0"/>
                                  </p:stCondLst>
                                  <p:childTnLst>
                                    <p:set>
                                      <p:cBhvr>
                                        <p:cTn id="42" dur="1" fill="hold">
                                          <p:stCondLst>
                                            <p:cond delay="0"/>
                                          </p:stCondLst>
                                        </p:cTn>
                                        <p:tgtEl>
                                          <p:spTgt spid="104">
                                            <p:txEl>
                                              <p:pRg st="8" end="8"/>
                                            </p:txEl>
                                          </p:spTgt>
                                        </p:tgtEl>
                                        <p:attrNameLst>
                                          <p:attrName>style.visibility</p:attrName>
                                        </p:attrNameLst>
                                      </p:cBhvr>
                                      <p:to>
                                        <p:strVal val="visible"/>
                                      </p:to>
                                    </p:set>
                                    <p:anim calcmode="lin" valueType="num">
                                      <p:cBhvr additive="base">
                                        <p:cTn id="43" dur="500"/>
                                        <p:tgtEl>
                                          <p:spTgt spid="10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pic>
        <p:nvPicPr>
          <p:cNvPr id="109" name="Google Shape;109;p52"/>
          <p:cNvPicPr preferRelativeResize="0"/>
          <p:nvPr/>
        </p:nvPicPr>
        <p:blipFill rotWithShape="1">
          <a:blip r:embed="rId2">
            <a:alphaModFix/>
          </a:blip>
          <a:srcRect/>
          <a:stretch/>
        </p:blipFill>
        <p:spPr>
          <a:xfrm>
            <a:off x="0" y="-8808"/>
            <a:ext cx="9144000" cy="6858000"/>
          </a:xfrm>
          <a:prstGeom prst="rect">
            <a:avLst/>
          </a:prstGeom>
          <a:noFill/>
          <a:ln>
            <a:noFill/>
          </a:ln>
        </p:spPr>
      </p:pic>
      <p:sp>
        <p:nvSpPr>
          <p:cNvPr id="110" name="Google Shape;110;p52"/>
          <p:cNvSpPr txBox="1">
            <a:spLocks noGrp="1"/>
          </p:cNvSpPr>
          <p:nvPr>
            <p:ph type="body" idx="1"/>
          </p:nvPr>
        </p:nvSpPr>
        <p:spPr>
          <a:xfrm>
            <a:off x="1482530" y="2483510"/>
            <a:ext cx="5851525" cy="3726791"/>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SzPts val="2800"/>
              <a:buChar char="»"/>
              <a:defRPr>
                <a:latin typeface="Arial"/>
                <a:ea typeface="Arial"/>
                <a:cs typeface="Arial"/>
                <a:sym typeface="Arial"/>
              </a:defRPr>
            </a:lvl1pPr>
            <a:lvl2pPr marL="914400" lvl="1" indent="-393700" algn="l">
              <a:lnSpc>
                <a:spcPct val="100000"/>
              </a:lnSpc>
              <a:spcBef>
                <a:spcPts val="520"/>
              </a:spcBef>
              <a:spcAft>
                <a:spcPts val="0"/>
              </a:spcAft>
              <a:buSzPts val="26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55600" algn="l">
              <a:lnSpc>
                <a:spcPct val="100000"/>
              </a:lnSpc>
              <a:spcBef>
                <a:spcPts val="400"/>
              </a:spcBef>
              <a:spcAft>
                <a:spcPts val="0"/>
              </a:spcAft>
              <a:buSzPts val="2000"/>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52"/>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52"/>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2"/>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52"/>
          <p:cNvSpPr txBox="1">
            <a:spLocks noGrp="1"/>
          </p:cNvSpPr>
          <p:nvPr>
            <p:ph type="title"/>
          </p:nvPr>
        </p:nvSpPr>
        <p:spPr>
          <a:xfrm>
            <a:off x="457202" y="779146"/>
            <a:ext cx="7072320" cy="128848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F243E"/>
              </a:buClr>
              <a:buSzPts val="2800"/>
              <a:buFont typeface="Arial"/>
              <a:buNone/>
              <a:defRPr sz="2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15"/>
        <p:cNvGrpSpPr/>
        <p:nvPr/>
      </p:nvGrpSpPr>
      <p:grpSpPr>
        <a:xfrm>
          <a:off x="0" y="0"/>
          <a:ext cx="0" cy="0"/>
          <a:chOff x="0" y="0"/>
          <a:chExt cx="0" cy="0"/>
        </a:xfrm>
      </p:grpSpPr>
      <p:pic>
        <p:nvPicPr>
          <p:cNvPr id="116" name="Google Shape;116;p53" descr="StudentsPPT_Bkgrd.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7" name="Google Shape;117;p53"/>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53"/>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53"/>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53"/>
          <p:cNvSpPr txBox="1"/>
          <p:nvPr/>
        </p:nvSpPr>
        <p:spPr>
          <a:xfrm>
            <a:off x="-2336800" y="-1741532"/>
            <a:ext cx="1683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1" name="Google Shape;121;p53" descr="ShanghaiBand-85%.psd"/>
          <p:cNvPicPr preferRelativeResize="0"/>
          <p:nvPr/>
        </p:nvPicPr>
        <p:blipFill rotWithShape="1">
          <a:blip r:embed="rId3">
            <a:alphaModFix/>
          </a:blip>
          <a:srcRect/>
          <a:stretch/>
        </p:blipFill>
        <p:spPr>
          <a:xfrm rot="10800000">
            <a:off x="3576826" y="3220175"/>
            <a:ext cx="5789714" cy="4036564"/>
          </a:xfrm>
          <a:prstGeom prst="rect">
            <a:avLst/>
          </a:prstGeom>
          <a:noFill/>
          <a:ln>
            <a:noFill/>
          </a:ln>
        </p:spPr>
      </p:pic>
      <p:sp>
        <p:nvSpPr>
          <p:cNvPr id="122" name="Google Shape;122;p53"/>
          <p:cNvSpPr txBox="1">
            <a:spLocks noGrp="1"/>
          </p:cNvSpPr>
          <p:nvPr>
            <p:ph type="title"/>
          </p:nvPr>
        </p:nvSpPr>
        <p:spPr>
          <a:xfrm>
            <a:off x="5571377" y="3762481"/>
            <a:ext cx="3572624" cy="134948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000"/>
              <a:buFont typeface="Arial"/>
              <a:buNone/>
              <a:defRPr sz="2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p:tgtEl>
                                          <p:spTgt spid="12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 calcmode="lin" valueType="num">
                                      <p:cBhvr additive="base">
                                        <p:cTn id="10" dur="500"/>
                                        <p:tgtEl>
                                          <p:spTgt spid="1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23"/>
        <p:cNvGrpSpPr/>
        <p:nvPr/>
      </p:nvGrpSpPr>
      <p:grpSpPr>
        <a:xfrm>
          <a:off x="0" y="0"/>
          <a:ext cx="0" cy="0"/>
          <a:chOff x="0" y="0"/>
          <a:chExt cx="0" cy="0"/>
        </a:xfrm>
      </p:grpSpPr>
      <p:sp>
        <p:nvSpPr>
          <p:cNvPr id="124" name="Google Shape;124;p54"/>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4"/>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54"/>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54"/>
          <p:cNvSpPr txBox="1"/>
          <p:nvPr/>
        </p:nvSpPr>
        <p:spPr>
          <a:xfrm>
            <a:off x="-2336800" y="-1741532"/>
            <a:ext cx="1683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8" name="Google Shape;128;p54" descr="2013UCLAAndersonTITN_ppt4-3.gif"/>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7"/>
        <p:cNvGrpSpPr/>
        <p:nvPr/>
      </p:nvGrpSpPr>
      <p:grpSpPr>
        <a:xfrm>
          <a:off x="0" y="0"/>
          <a:ext cx="0" cy="0"/>
          <a:chOff x="0" y="0"/>
          <a:chExt cx="0" cy="0"/>
        </a:xfrm>
      </p:grpSpPr>
      <p:sp>
        <p:nvSpPr>
          <p:cNvPr id="138" name="Google Shape;138;p30"/>
          <p:cNvSpPr txBox="1">
            <a:spLocks noGrp="1"/>
          </p:cNvSpPr>
          <p:nvPr>
            <p:ph type="ctrTitle"/>
          </p:nvPr>
        </p:nvSpPr>
        <p:spPr>
          <a:xfrm>
            <a:off x="685800" y="2130426"/>
            <a:ext cx="7772400" cy="1470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9" name="Google Shape;139;p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520"/>
              </a:spcBef>
              <a:spcAft>
                <a:spcPts val="0"/>
              </a:spcAft>
              <a:buSzPts val="2600"/>
              <a:buNone/>
              <a:defRPr>
                <a:solidFill>
                  <a:srgbClr val="888888"/>
                </a:solidFill>
              </a:defRPr>
            </a:lvl1pPr>
            <a:lvl2pPr lvl="1" algn="ctr" rtl="0">
              <a:lnSpc>
                <a:spcPct val="100000"/>
              </a:lnSpc>
              <a:spcBef>
                <a:spcPts val="520"/>
              </a:spcBef>
              <a:spcAft>
                <a:spcPts val="0"/>
              </a:spcAft>
              <a:buSzPts val="2600"/>
              <a:buNone/>
              <a:defRPr>
                <a:solidFill>
                  <a:srgbClr val="888888"/>
                </a:solidFill>
              </a:defRPr>
            </a:lvl2pPr>
            <a:lvl3pPr lvl="2" algn="ctr" rtl="0">
              <a:lnSpc>
                <a:spcPct val="100000"/>
              </a:lnSpc>
              <a:spcBef>
                <a:spcPts val="520"/>
              </a:spcBef>
              <a:spcAft>
                <a:spcPts val="0"/>
              </a:spcAft>
              <a:buSzPts val="2600"/>
              <a:buNone/>
              <a:defRPr>
                <a:solidFill>
                  <a:srgbClr val="888888"/>
                </a:solidFill>
              </a:defRPr>
            </a:lvl3pPr>
            <a:lvl4pPr lvl="3" algn="ctr" rtl="0">
              <a:lnSpc>
                <a:spcPct val="100000"/>
              </a:lnSpc>
              <a:spcBef>
                <a:spcPts val="520"/>
              </a:spcBef>
              <a:spcAft>
                <a:spcPts val="0"/>
              </a:spcAft>
              <a:buSzPts val="2600"/>
              <a:buNone/>
              <a:defRPr>
                <a:solidFill>
                  <a:srgbClr val="888888"/>
                </a:solidFill>
              </a:defRPr>
            </a:lvl4pPr>
            <a:lvl5pPr lvl="4" algn="ctr" rtl="0">
              <a:lnSpc>
                <a:spcPct val="100000"/>
              </a:lnSpc>
              <a:spcBef>
                <a:spcPts val="520"/>
              </a:spcBef>
              <a:spcAft>
                <a:spcPts val="0"/>
              </a:spcAft>
              <a:buSzPts val="26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0" name="Google Shape;140;p30"/>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30"/>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p30"/>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32"/>
          <p:cNvSpPr txBox="1">
            <a:spLocks noGrp="1"/>
          </p:cNvSpPr>
          <p:nvPr>
            <p:ph type="body" idx="1"/>
          </p:nvPr>
        </p:nvSpPr>
        <p:spPr>
          <a:xfrm>
            <a:off x="952530" y="1600201"/>
            <a:ext cx="7836300" cy="452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46" name="Google Shape;146;p32"/>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32"/>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p32"/>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9"/>
        <p:cNvGrpSpPr/>
        <p:nvPr/>
      </p:nvGrpSpPr>
      <p:grpSpPr>
        <a:xfrm>
          <a:off x="0" y="0"/>
          <a:ext cx="0" cy="0"/>
          <a:chOff x="0" y="0"/>
          <a:chExt cx="0" cy="0"/>
        </a:xfrm>
      </p:grpSpPr>
      <p:sp>
        <p:nvSpPr>
          <p:cNvPr id="150" name="Google Shape;150;p33"/>
          <p:cNvSpPr txBox="1">
            <a:spLocks noGrp="1"/>
          </p:cNvSpPr>
          <p:nvPr>
            <p:ph type="title"/>
          </p:nvPr>
        </p:nvSpPr>
        <p:spPr>
          <a:xfrm>
            <a:off x="722313" y="4406901"/>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0F243E"/>
              </a:buClr>
              <a:buSzPts val="3200"/>
              <a:buFont typeface="Arial"/>
              <a:buNone/>
              <a:defRPr sz="32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p33"/>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2000"/>
              <a:buNone/>
              <a:defRPr sz="2000">
                <a:solidFill>
                  <a:srgbClr val="888888"/>
                </a:solidFill>
              </a:defRPr>
            </a:lvl1pPr>
            <a:lvl2pPr marL="914400" lvl="1" indent="-228600" algn="l" rtl="0">
              <a:lnSpc>
                <a:spcPct val="100000"/>
              </a:lnSpc>
              <a:spcBef>
                <a:spcPts val="360"/>
              </a:spcBef>
              <a:spcAft>
                <a:spcPts val="0"/>
              </a:spcAft>
              <a:buSzPts val="1800"/>
              <a:buNone/>
              <a:defRPr sz="1800">
                <a:solidFill>
                  <a:srgbClr val="888888"/>
                </a:solidFill>
              </a:defRPr>
            </a:lvl2pPr>
            <a:lvl3pPr marL="1371600" lvl="2" indent="-228600" algn="l" rtl="0">
              <a:lnSpc>
                <a:spcPct val="100000"/>
              </a:lnSpc>
              <a:spcBef>
                <a:spcPts val="320"/>
              </a:spcBef>
              <a:spcAft>
                <a:spcPts val="0"/>
              </a:spcAft>
              <a:buSzPts val="1600"/>
              <a:buNone/>
              <a:defRPr sz="1600">
                <a:solidFill>
                  <a:srgbClr val="888888"/>
                </a:solidFill>
              </a:defRPr>
            </a:lvl3pPr>
            <a:lvl4pPr marL="1828800" lvl="3" indent="-228600" algn="l" rtl="0">
              <a:lnSpc>
                <a:spcPct val="100000"/>
              </a:lnSpc>
              <a:spcBef>
                <a:spcPts val="280"/>
              </a:spcBef>
              <a:spcAft>
                <a:spcPts val="0"/>
              </a:spcAft>
              <a:buSzPts val="1400"/>
              <a:buNone/>
              <a:defRPr sz="1400">
                <a:solidFill>
                  <a:srgbClr val="888888"/>
                </a:solidFill>
              </a:defRPr>
            </a:lvl4pPr>
            <a:lvl5pPr marL="2286000" lvl="4" indent="-228600" algn="l" rtl="0">
              <a:lnSpc>
                <a:spcPct val="100000"/>
              </a:lnSpc>
              <a:spcBef>
                <a:spcPts val="280"/>
              </a:spcBef>
              <a:spcAft>
                <a:spcPts val="0"/>
              </a:spcAft>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52" name="Google Shape;152;p33"/>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3" name="Google Shape;153;p33"/>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33"/>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dt" idx="10"/>
          </p:nvPr>
        </p:nvSpPr>
        <p:spPr>
          <a:xfrm>
            <a:off x="151030" y="6356351"/>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1"/>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34"/>
          <p:cNvSpPr txBox="1">
            <a:spLocks noGrp="1"/>
          </p:cNvSpPr>
          <p:nvPr>
            <p:ph type="body" idx="1"/>
          </p:nvPr>
        </p:nvSpPr>
        <p:spPr>
          <a:xfrm>
            <a:off x="457200" y="1600201"/>
            <a:ext cx="4038600" cy="45261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SzPts val="2800"/>
              <a:buChar char="»"/>
              <a:defRPr sz="2800"/>
            </a:lvl1pPr>
            <a:lvl2pPr marL="914400" lvl="1" indent="-381000" algn="l" rtl="0">
              <a:lnSpc>
                <a:spcPct val="100000"/>
              </a:lnSpc>
              <a:spcBef>
                <a:spcPts val="48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158" name="Google Shape;158;p34"/>
          <p:cNvSpPr txBox="1">
            <a:spLocks noGrp="1"/>
          </p:cNvSpPr>
          <p:nvPr>
            <p:ph type="body" idx="2"/>
          </p:nvPr>
        </p:nvSpPr>
        <p:spPr>
          <a:xfrm>
            <a:off x="4648200" y="1600201"/>
            <a:ext cx="4038600" cy="45261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SzPts val="2800"/>
              <a:buChar char="»"/>
              <a:defRPr sz="2800"/>
            </a:lvl1pPr>
            <a:lvl2pPr marL="914400" lvl="1" indent="-381000" algn="l" rtl="0">
              <a:lnSpc>
                <a:spcPct val="100000"/>
              </a:lnSpc>
              <a:spcBef>
                <a:spcPts val="48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159" name="Google Shape;159;p34"/>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0" name="Google Shape;160;p34"/>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34"/>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2"/>
        <p:cNvGrpSpPr/>
        <p:nvPr/>
      </p:nvGrpSpPr>
      <p:grpSpPr>
        <a:xfrm>
          <a:off x="0" y="0"/>
          <a:ext cx="0" cy="0"/>
          <a:chOff x="0" y="0"/>
          <a:chExt cx="0" cy="0"/>
        </a:xfrm>
      </p:grpSpPr>
      <p:sp>
        <p:nvSpPr>
          <p:cNvPr id="163" name="Google Shape;163;p35"/>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4" name="Google Shape;164;p35"/>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2400"/>
              <a:buNone/>
              <a:defRPr sz="2400" b="1"/>
            </a:lvl1pPr>
            <a:lvl2pPr marL="914400" lvl="1" indent="-228600" algn="l" rtl="0">
              <a:lnSpc>
                <a:spcPct val="100000"/>
              </a:lnSpc>
              <a:spcBef>
                <a:spcPts val="400"/>
              </a:spcBef>
              <a:spcAft>
                <a:spcPts val="0"/>
              </a:spcAft>
              <a:buSzPts val="2000"/>
              <a:buNone/>
              <a:defRPr sz="2000" b="1"/>
            </a:lvl2pPr>
            <a:lvl3pPr marL="1371600" lvl="2" indent="-228600" algn="l" rtl="0">
              <a:lnSpc>
                <a:spcPct val="100000"/>
              </a:lnSpc>
              <a:spcBef>
                <a:spcPts val="360"/>
              </a:spcBef>
              <a:spcAft>
                <a:spcPts val="0"/>
              </a:spcAft>
              <a:buSzPts val="1800"/>
              <a:buNone/>
              <a:defRPr sz="1800" b="1"/>
            </a:lvl3pPr>
            <a:lvl4pPr marL="1828800" lvl="3" indent="-228600" algn="l" rtl="0">
              <a:lnSpc>
                <a:spcPct val="100000"/>
              </a:lnSpc>
              <a:spcBef>
                <a:spcPts val="320"/>
              </a:spcBef>
              <a:spcAft>
                <a:spcPts val="0"/>
              </a:spcAft>
              <a:buSzPts val="160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65" name="Google Shape;165;p35"/>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SzPts val="2400"/>
              <a:buChar char="»"/>
              <a:defRPr sz="2400"/>
            </a:lvl1pPr>
            <a:lvl2pPr marL="914400" lvl="1" indent="-355600" algn="l" rtl="0">
              <a:lnSpc>
                <a:spcPct val="100000"/>
              </a:lnSpc>
              <a:spcBef>
                <a:spcPts val="400"/>
              </a:spcBef>
              <a:spcAft>
                <a:spcPts val="0"/>
              </a:spcAft>
              <a:buSzPts val="2000"/>
              <a:buChar char="»"/>
              <a:defRPr sz="2000"/>
            </a:lvl2pPr>
            <a:lvl3pPr marL="1371600" lvl="2" indent="-342900" algn="l" rtl="0">
              <a:lnSpc>
                <a:spcPct val="100000"/>
              </a:lnSpc>
              <a:spcBef>
                <a:spcPts val="360"/>
              </a:spcBef>
              <a:spcAft>
                <a:spcPts val="0"/>
              </a:spcAft>
              <a:buSzPts val="1800"/>
              <a:buChar char="»"/>
              <a:defRPr sz="1800"/>
            </a:lvl3pPr>
            <a:lvl4pPr marL="1828800" lvl="3" indent="-330200" algn="l" rtl="0">
              <a:lnSpc>
                <a:spcPct val="100000"/>
              </a:lnSpc>
              <a:spcBef>
                <a:spcPts val="320"/>
              </a:spcBef>
              <a:spcAft>
                <a:spcPts val="0"/>
              </a:spcAft>
              <a:buSzPts val="160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66" name="Google Shape;166;p35"/>
          <p:cNvSpPr txBox="1">
            <a:spLocks noGrp="1"/>
          </p:cNvSpPr>
          <p:nvPr>
            <p:ph type="body" idx="3"/>
          </p:nvPr>
        </p:nvSpPr>
        <p:spPr>
          <a:xfrm>
            <a:off x="4645027"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2400"/>
              <a:buNone/>
              <a:defRPr sz="2400" b="1"/>
            </a:lvl1pPr>
            <a:lvl2pPr marL="914400" lvl="1" indent="-228600" algn="l" rtl="0">
              <a:lnSpc>
                <a:spcPct val="100000"/>
              </a:lnSpc>
              <a:spcBef>
                <a:spcPts val="400"/>
              </a:spcBef>
              <a:spcAft>
                <a:spcPts val="0"/>
              </a:spcAft>
              <a:buSzPts val="2000"/>
              <a:buNone/>
              <a:defRPr sz="2000" b="1"/>
            </a:lvl2pPr>
            <a:lvl3pPr marL="1371600" lvl="2" indent="-228600" algn="l" rtl="0">
              <a:lnSpc>
                <a:spcPct val="100000"/>
              </a:lnSpc>
              <a:spcBef>
                <a:spcPts val="360"/>
              </a:spcBef>
              <a:spcAft>
                <a:spcPts val="0"/>
              </a:spcAft>
              <a:buSzPts val="1800"/>
              <a:buNone/>
              <a:defRPr sz="1800" b="1"/>
            </a:lvl3pPr>
            <a:lvl4pPr marL="1828800" lvl="3" indent="-228600" algn="l" rtl="0">
              <a:lnSpc>
                <a:spcPct val="100000"/>
              </a:lnSpc>
              <a:spcBef>
                <a:spcPts val="320"/>
              </a:spcBef>
              <a:spcAft>
                <a:spcPts val="0"/>
              </a:spcAft>
              <a:buSzPts val="160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67" name="Google Shape;167;p35"/>
          <p:cNvSpPr txBox="1">
            <a:spLocks noGrp="1"/>
          </p:cNvSpPr>
          <p:nvPr>
            <p:ph type="body" idx="4"/>
          </p:nvPr>
        </p:nvSpPr>
        <p:spPr>
          <a:xfrm>
            <a:off x="4645027"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SzPts val="2400"/>
              <a:buChar char="»"/>
              <a:defRPr sz="2400"/>
            </a:lvl1pPr>
            <a:lvl2pPr marL="914400" lvl="1" indent="-355600" algn="l" rtl="0">
              <a:lnSpc>
                <a:spcPct val="100000"/>
              </a:lnSpc>
              <a:spcBef>
                <a:spcPts val="400"/>
              </a:spcBef>
              <a:spcAft>
                <a:spcPts val="0"/>
              </a:spcAft>
              <a:buSzPts val="2000"/>
              <a:buChar char="»"/>
              <a:defRPr sz="2000"/>
            </a:lvl2pPr>
            <a:lvl3pPr marL="1371600" lvl="2" indent="-342900" algn="l" rtl="0">
              <a:lnSpc>
                <a:spcPct val="100000"/>
              </a:lnSpc>
              <a:spcBef>
                <a:spcPts val="360"/>
              </a:spcBef>
              <a:spcAft>
                <a:spcPts val="0"/>
              </a:spcAft>
              <a:buSzPts val="1800"/>
              <a:buChar char="»"/>
              <a:defRPr sz="1800"/>
            </a:lvl3pPr>
            <a:lvl4pPr marL="1828800" lvl="3" indent="-330200" algn="l" rtl="0">
              <a:lnSpc>
                <a:spcPct val="100000"/>
              </a:lnSpc>
              <a:spcBef>
                <a:spcPts val="320"/>
              </a:spcBef>
              <a:spcAft>
                <a:spcPts val="0"/>
              </a:spcAft>
              <a:buSzPts val="160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68" name="Google Shape;168;p35"/>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9" name="Google Shape;169;p35"/>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35"/>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36"/>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3" name="Google Shape;173;p36"/>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4" name="Google Shape;174;p36"/>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6"/>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37"/>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p37"/>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9" name="Google Shape;179;p37"/>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0"/>
        <p:cNvGrpSpPr/>
        <p:nvPr/>
      </p:nvGrpSpPr>
      <p:grpSpPr>
        <a:xfrm>
          <a:off x="0" y="0"/>
          <a:ext cx="0" cy="0"/>
          <a:chOff x="0" y="0"/>
          <a:chExt cx="0" cy="0"/>
        </a:xfrm>
      </p:grpSpPr>
      <p:sp>
        <p:nvSpPr>
          <p:cNvPr id="181" name="Google Shape;181;p38"/>
          <p:cNvSpPr txBox="1">
            <a:spLocks noGrp="1"/>
          </p:cNvSpPr>
          <p:nvPr>
            <p:ph type="title"/>
          </p:nvPr>
        </p:nvSpPr>
        <p:spPr>
          <a:xfrm>
            <a:off x="457202" y="273049"/>
            <a:ext cx="3008400" cy="1162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0F243E"/>
              </a:buClr>
              <a:buSzPts val="2000"/>
              <a:buFont typeface="Arial"/>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2" name="Google Shape;182;p38"/>
          <p:cNvSpPr txBox="1">
            <a:spLocks noGrp="1"/>
          </p:cNvSpPr>
          <p:nvPr>
            <p:ph type="body" idx="1"/>
          </p:nvPr>
        </p:nvSpPr>
        <p:spPr>
          <a:xfrm>
            <a:off x="3575050" y="273052"/>
            <a:ext cx="5111700" cy="58530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SzPts val="3200"/>
              <a:buChar char="»"/>
              <a:defRPr sz="3200"/>
            </a:lvl1pPr>
            <a:lvl2pPr marL="914400" lvl="1" indent="-406400" algn="l" rtl="0">
              <a:lnSpc>
                <a:spcPct val="100000"/>
              </a:lnSpc>
              <a:spcBef>
                <a:spcPts val="560"/>
              </a:spcBef>
              <a:spcAft>
                <a:spcPts val="0"/>
              </a:spcAft>
              <a:buSzPts val="2800"/>
              <a:buChar char="»"/>
              <a:defRPr sz="2800"/>
            </a:lvl2pPr>
            <a:lvl3pPr marL="1371600" lvl="2" indent="-381000" algn="l" rtl="0">
              <a:lnSpc>
                <a:spcPct val="100000"/>
              </a:lnSpc>
              <a:spcBef>
                <a:spcPts val="480"/>
              </a:spcBef>
              <a:spcAft>
                <a:spcPts val="0"/>
              </a:spcAft>
              <a:buSzPts val="2400"/>
              <a:buChar char="»"/>
              <a:defRPr sz="2400"/>
            </a:lvl3pPr>
            <a:lvl4pPr marL="1828800" lvl="3" indent="-355600" algn="l" rtl="0">
              <a:lnSpc>
                <a:spcPct val="100000"/>
              </a:lnSpc>
              <a:spcBef>
                <a:spcPts val="400"/>
              </a:spcBef>
              <a:spcAft>
                <a:spcPts val="0"/>
              </a:spcAft>
              <a:buSzPts val="2000"/>
              <a:buChar char="»"/>
              <a:defRPr sz="2000"/>
            </a:lvl4pPr>
            <a:lvl5pPr marL="2286000" lvl="4" indent="-355600" algn="l" rtl="0">
              <a:lnSpc>
                <a:spcPct val="100000"/>
              </a:lnSpc>
              <a:spcBef>
                <a:spcPts val="400"/>
              </a:spcBef>
              <a:spcAft>
                <a:spcPts val="0"/>
              </a:spcAft>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183" name="Google Shape;183;p38"/>
          <p:cNvSpPr txBox="1">
            <a:spLocks noGrp="1"/>
          </p:cNvSpPr>
          <p:nvPr>
            <p:ph type="body" idx="2"/>
          </p:nvPr>
        </p:nvSpPr>
        <p:spPr>
          <a:xfrm>
            <a:off x="457202" y="1435102"/>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400"/>
              <a:buNone/>
              <a:defRPr sz="1400"/>
            </a:lvl1pPr>
            <a:lvl2pPr marL="914400" lvl="1" indent="-228600" algn="l" rtl="0">
              <a:lnSpc>
                <a:spcPct val="100000"/>
              </a:lnSpc>
              <a:spcBef>
                <a:spcPts val="240"/>
              </a:spcBef>
              <a:spcAft>
                <a:spcPts val="0"/>
              </a:spcAft>
              <a:buSzPts val="1200"/>
              <a:buNone/>
              <a:defRPr sz="1200"/>
            </a:lvl2pPr>
            <a:lvl3pPr marL="1371600" lvl="2" indent="-228600" algn="l" rtl="0">
              <a:lnSpc>
                <a:spcPct val="100000"/>
              </a:lnSpc>
              <a:spcBef>
                <a:spcPts val="200"/>
              </a:spcBef>
              <a:spcAft>
                <a:spcPts val="0"/>
              </a:spcAft>
              <a:buSzPts val="1000"/>
              <a:buNone/>
              <a:defRPr sz="1000"/>
            </a:lvl3pPr>
            <a:lvl4pPr marL="1828800" lvl="3" indent="-228600" algn="l" rtl="0">
              <a:lnSpc>
                <a:spcPct val="100000"/>
              </a:lnSpc>
              <a:spcBef>
                <a:spcPts val="180"/>
              </a:spcBef>
              <a:spcAft>
                <a:spcPts val="0"/>
              </a:spcAft>
              <a:buSzPts val="90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84" name="Google Shape;184;p38"/>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5" name="Google Shape;185;p38"/>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6" name="Google Shape;186;p38"/>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0F243E"/>
              </a:buClr>
              <a:buSzPts val="2000"/>
              <a:buFont typeface="Arial"/>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9" name="Google Shape;189;p3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rgbClr val="538CD5"/>
              </a:buClr>
              <a:buSzPts val="3200"/>
              <a:buFont typeface="Merriweather Sans"/>
              <a:buNone/>
              <a:defRPr sz="3200" b="0" i="0" u="none" strike="noStrike" cap="none">
                <a:solidFill>
                  <a:srgbClr val="17365D"/>
                </a:solidFill>
                <a:latin typeface="Arial"/>
                <a:ea typeface="Arial"/>
                <a:cs typeface="Arial"/>
                <a:sym typeface="Arial"/>
              </a:defRPr>
            </a:lvl1pPr>
            <a:lvl2pPr marR="0" lvl="1" algn="l" rtl="0">
              <a:lnSpc>
                <a:spcPct val="100000"/>
              </a:lnSpc>
              <a:spcBef>
                <a:spcPts val="560"/>
              </a:spcBef>
              <a:spcAft>
                <a:spcPts val="0"/>
              </a:spcAft>
              <a:buClr>
                <a:srgbClr val="538CD5"/>
              </a:buClr>
              <a:buSzPts val="2800"/>
              <a:buFont typeface="Merriweather Sans"/>
              <a:buNone/>
              <a:defRPr sz="2800" b="0" i="0" u="none" strike="noStrike" cap="none">
                <a:solidFill>
                  <a:srgbClr val="17365D"/>
                </a:solidFill>
                <a:latin typeface="Arial"/>
                <a:ea typeface="Arial"/>
                <a:cs typeface="Arial"/>
                <a:sym typeface="Arial"/>
              </a:defRPr>
            </a:lvl2pPr>
            <a:lvl3pPr marR="0" lvl="2" algn="l" rtl="0">
              <a:lnSpc>
                <a:spcPct val="100000"/>
              </a:lnSpc>
              <a:spcBef>
                <a:spcPts val="480"/>
              </a:spcBef>
              <a:spcAft>
                <a:spcPts val="0"/>
              </a:spcAft>
              <a:buClr>
                <a:srgbClr val="538CD5"/>
              </a:buClr>
              <a:buSzPts val="2400"/>
              <a:buFont typeface="Merriweather Sans"/>
              <a:buNone/>
              <a:defRPr sz="2400" b="0" i="0" u="none" strike="noStrike" cap="none">
                <a:solidFill>
                  <a:srgbClr val="17365D"/>
                </a:solidFill>
                <a:latin typeface="Arial"/>
                <a:ea typeface="Arial"/>
                <a:cs typeface="Arial"/>
                <a:sym typeface="Arial"/>
              </a:defRPr>
            </a:lvl3pPr>
            <a:lvl4pPr marR="0" lvl="3" algn="l" rtl="0">
              <a:lnSpc>
                <a:spcPct val="100000"/>
              </a:lnSpc>
              <a:spcBef>
                <a:spcPts val="400"/>
              </a:spcBef>
              <a:spcAft>
                <a:spcPts val="0"/>
              </a:spcAft>
              <a:buClr>
                <a:srgbClr val="538CD5"/>
              </a:buClr>
              <a:buSzPts val="2000"/>
              <a:buFont typeface="Merriweather Sans"/>
              <a:buNone/>
              <a:defRPr sz="2000" b="0" i="0" u="none" strike="noStrike" cap="none">
                <a:solidFill>
                  <a:srgbClr val="17365D"/>
                </a:solidFill>
                <a:latin typeface="Arial"/>
                <a:ea typeface="Arial"/>
                <a:cs typeface="Arial"/>
                <a:sym typeface="Arial"/>
              </a:defRPr>
            </a:lvl4pPr>
            <a:lvl5pPr marR="0" lvl="4" algn="l" rtl="0">
              <a:lnSpc>
                <a:spcPct val="100000"/>
              </a:lnSpc>
              <a:spcBef>
                <a:spcPts val="400"/>
              </a:spcBef>
              <a:spcAft>
                <a:spcPts val="0"/>
              </a:spcAft>
              <a:buClr>
                <a:srgbClr val="538CD5"/>
              </a:buClr>
              <a:buSzPts val="2000"/>
              <a:buFont typeface="Merriweather Sans"/>
              <a:buNone/>
              <a:defRPr sz="2000" b="0" i="0" u="none" strike="noStrike" cap="none">
                <a:solidFill>
                  <a:srgbClr val="17365D"/>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0" name="Google Shape;190;p39"/>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400"/>
              <a:buNone/>
              <a:defRPr sz="1400"/>
            </a:lvl1pPr>
            <a:lvl2pPr marL="914400" lvl="1" indent="-228600" algn="l" rtl="0">
              <a:lnSpc>
                <a:spcPct val="100000"/>
              </a:lnSpc>
              <a:spcBef>
                <a:spcPts val="240"/>
              </a:spcBef>
              <a:spcAft>
                <a:spcPts val="0"/>
              </a:spcAft>
              <a:buSzPts val="1200"/>
              <a:buNone/>
              <a:defRPr sz="1200"/>
            </a:lvl2pPr>
            <a:lvl3pPr marL="1371600" lvl="2" indent="-228600" algn="l" rtl="0">
              <a:lnSpc>
                <a:spcPct val="100000"/>
              </a:lnSpc>
              <a:spcBef>
                <a:spcPts val="200"/>
              </a:spcBef>
              <a:spcAft>
                <a:spcPts val="0"/>
              </a:spcAft>
              <a:buSzPts val="1000"/>
              <a:buNone/>
              <a:defRPr sz="1000"/>
            </a:lvl3pPr>
            <a:lvl4pPr marL="1828800" lvl="3" indent="-228600" algn="l" rtl="0">
              <a:lnSpc>
                <a:spcPct val="100000"/>
              </a:lnSpc>
              <a:spcBef>
                <a:spcPts val="180"/>
              </a:spcBef>
              <a:spcAft>
                <a:spcPts val="0"/>
              </a:spcAft>
              <a:buSzPts val="90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91" name="Google Shape;191;p39"/>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2" name="Google Shape;192;p39"/>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 name="Google Shape;193;p39"/>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6" name="Google Shape;196;p40"/>
          <p:cNvSpPr txBox="1">
            <a:spLocks noGrp="1"/>
          </p:cNvSpPr>
          <p:nvPr>
            <p:ph type="body" idx="1"/>
          </p:nvPr>
        </p:nvSpPr>
        <p:spPr>
          <a:xfrm rot="5400000">
            <a:off x="2607656" y="-54900"/>
            <a:ext cx="4526100" cy="78363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97" name="Google Shape;197;p40"/>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8" name="Google Shape;198;p40"/>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9" name="Google Shape;199;p40"/>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rot="5400000">
            <a:off x="4732349" y="2171689"/>
            <a:ext cx="5851500" cy="20574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rgbClr val="0F243E"/>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41"/>
          <p:cNvSpPr txBox="1">
            <a:spLocks noGrp="1"/>
          </p:cNvSpPr>
          <p:nvPr>
            <p:ph type="body" idx="1"/>
          </p:nvPr>
        </p:nvSpPr>
        <p:spPr>
          <a:xfrm rot="5400000">
            <a:off x="541350" y="190490"/>
            <a:ext cx="5851500" cy="6019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03" name="Google Shape;203;p41"/>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4" name="Google Shape;204;p41"/>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5" name="Google Shape;205;p41"/>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F243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8"/>
          <p:cNvSpPr txBox="1">
            <a:spLocks noGrp="1"/>
          </p:cNvSpPr>
          <p:nvPr>
            <p:ph type="body" idx="1"/>
          </p:nvPr>
        </p:nvSpPr>
        <p:spPr>
          <a:xfrm>
            <a:off x="457200" y="1419985"/>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28"/>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8"/>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8"/>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42"/>
          <p:cNvSpPr txBox="1">
            <a:spLocks noGrp="1"/>
          </p:cNvSpPr>
          <p:nvPr>
            <p:ph type="ctrTitle"/>
          </p:nvPr>
        </p:nvSpPr>
        <p:spPr>
          <a:xfrm>
            <a:off x="685800" y="2130426"/>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F243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560"/>
              </a:spcBef>
              <a:spcAft>
                <a:spcPts val="0"/>
              </a:spcAft>
              <a:buSzPts val="2800"/>
              <a:buNone/>
              <a:defRPr>
                <a:solidFill>
                  <a:srgbClr val="888888"/>
                </a:solidFill>
                <a:latin typeface="Trebuchet MS"/>
                <a:ea typeface="Trebuchet MS"/>
                <a:cs typeface="Trebuchet MS"/>
                <a:sym typeface="Trebuchet MS"/>
              </a:defRPr>
            </a:lvl1pPr>
            <a:lvl2pPr lvl="1" algn="ctr">
              <a:lnSpc>
                <a:spcPct val="100000"/>
              </a:lnSpc>
              <a:spcBef>
                <a:spcPts val="520"/>
              </a:spcBef>
              <a:spcAft>
                <a:spcPts val="0"/>
              </a:spcAft>
              <a:buSzPts val="2600"/>
              <a:buNone/>
              <a:defRPr>
                <a:solidFill>
                  <a:srgbClr val="888888"/>
                </a:solidFill>
              </a:defRPr>
            </a:lvl2pPr>
            <a:lvl3pPr lvl="2" algn="ctr">
              <a:lnSpc>
                <a:spcPct val="100000"/>
              </a:lnSpc>
              <a:spcBef>
                <a:spcPts val="440"/>
              </a:spcBef>
              <a:spcAft>
                <a:spcPts val="0"/>
              </a:spcAft>
              <a:buSzPts val="2200"/>
              <a:buNone/>
              <a:defRPr>
                <a:solidFill>
                  <a:srgbClr val="888888"/>
                </a:solidFill>
              </a:defRPr>
            </a:lvl3pPr>
            <a:lvl4pPr lvl="3" algn="ctr">
              <a:lnSpc>
                <a:spcPct val="100000"/>
              </a:lnSpc>
              <a:spcBef>
                <a:spcPts val="400"/>
              </a:spcBef>
              <a:spcAft>
                <a:spcPts val="0"/>
              </a:spcAft>
              <a:buSzPts val="20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45" name="Google Shape;45;p42"/>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2"/>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2"/>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43"/>
          <p:cNvSpPr txBox="1">
            <a:spLocks noGrp="1"/>
          </p:cNvSpPr>
          <p:nvPr>
            <p:ph type="title"/>
          </p:nvPr>
        </p:nvSpPr>
        <p:spPr>
          <a:xfrm>
            <a:off x="722313" y="4406901"/>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0F243E"/>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SzPts val="2000"/>
              <a:buNone/>
              <a:defRPr sz="2000">
                <a:solidFill>
                  <a:srgbClr val="888888"/>
                </a:solidFill>
              </a:defRPr>
            </a:lvl1pPr>
            <a:lvl2pPr marL="914400" lvl="1" indent="-228600" algn="l">
              <a:lnSpc>
                <a:spcPct val="100000"/>
              </a:lnSpc>
              <a:spcBef>
                <a:spcPts val="360"/>
              </a:spcBef>
              <a:spcAft>
                <a:spcPts val="0"/>
              </a:spcAft>
              <a:buSzPts val="1800"/>
              <a:buNone/>
              <a:defRPr sz="1800">
                <a:solidFill>
                  <a:srgbClr val="888888"/>
                </a:solidFill>
              </a:defRPr>
            </a:lvl2pPr>
            <a:lvl3pPr marL="1371600" lvl="2" indent="-228600" algn="l">
              <a:lnSpc>
                <a:spcPct val="100000"/>
              </a:lnSpc>
              <a:spcBef>
                <a:spcPts val="320"/>
              </a:spcBef>
              <a:spcAft>
                <a:spcPts val="0"/>
              </a:spcAft>
              <a:buSzPts val="1600"/>
              <a:buNone/>
              <a:defRPr sz="1600">
                <a:solidFill>
                  <a:srgbClr val="888888"/>
                </a:solidFill>
              </a:defRPr>
            </a:lvl3pPr>
            <a:lvl4pPr marL="1828800" lvl="3" indent="-228600" algn="l">
              <a:lnSpc>
                <a:spcPct val="100000"/>
              </a:lnSpc>
              <a:spcBef>
                <a:spcPts val="280"/>
              </a:spcBef>
              <a:spcAft>
                <a:spcPts val="0"/>
              </a:spcAft>
              <a:buSzPts val="1400"/>
              <a:buNone/>
              <a:defRPr sz="1400">
                <a:solidFill>
                  <a:srgbClr val="888888"/>
                </a:solidFill>
              </a:defRPr>
            </a:lvl4pPr>
            <a:lvl5pPr marL="2286000" lvl="4" indent="-228600" algn="l">
              <a:lnSpc>
                <a:spcPct val="100000"/>
              </a:lnSpc>
              <a:spcBef>
                <a:spcPts val="280"/>
              </a:spcBef>
              <a:spcAft>
                <a:spcPts val="0"/>
              </a:spcAft>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51" name="Google Shape;51;p43"/>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3"/>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3"/>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44"/>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F243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4"/>
          <p:cNvSpPr txBox="1">
            <a:spLocks noGrp="1"/>
          </p:cNvSpPr>
          <p:nvPr>
            <p:ph type="body" idx="1"/>
          </p:nvPr>
        </p:nvSpPr>
        <p:spPr>
          <a:xfrm>
            <a:off x="457200" y="1600201"/>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SzPts val="2800"/>
              <a:buChar char="»"/>
              <a:defRPr sz="2800"/>
            </a:lvl1pPr>
            <a:lvl2pPr marL="914400" lvl="1" indent="-381000" algn="l">
              <a:lnSpc>
                <a:spcPct val="100000"/>
              </a:lnSpc>
              <a:spcBef>
                <a:spcPts val="480"/>
              </a:spcBef>
              <a:spcAft>
                <a:spcPts val="0"/>
              </a:spcAft>
              <a:buSzPts val="2400"/>
              <a:buChar char="»"/>
              <a:defRPr sz="2400"/>
            </a:lvl2pPr>
            <a:lvl3pPr marL="1371600" lvl="2" indent="-355600" algn="l">
              <a:lnSpc>
                <a:spcPct val="100000"/>
              </a:lnSpc>
              <a:spcBef>
                <a:spcPts val="400"/>
              </a:spcBef>
              <a:spcAft>
                <a:spcPts val="0"/>
              </a:spcAft>
              <a:buSzPts val="20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7" name="Google Shape;57;p44"/>
          <p:cNvSpPr txBox="1">
            <a:spLocks noGrp="1"/>
          </p:cNvSpPr>
          <p:nvPr>
            <p:ph type="body" idx="2"/>
          </p:nvPr>
        </p:nvSpPr>
        <p:spPr>
          <a:xfrm>
            <a:off x="4648200" y="1600201"/>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SzPts val="2800"/>
              <a:buChar char="»"/>
              <a:defRPr sz="2800"/>
            </a:lvl1pPr>
            <a:lvl2pPr marL="914400" lvl="1" indent="-381000" algn="l">
              <a:lnSpc>
                <a:spcPct val="100000"/>
              </a:lnSpc>
              <a:spcBef>
                <a:spcPts val="480"/>
              </a:spcBef>
              <a:spcAft>
                <a:spcPts val="0"/>
              </a:spcAft>
              <a:buSzPts val="2400"/>
              <a:buChar char="»"/>
              <a:defRPr sz="2400"/>
            </a:lvl2pPr>
            <a:lvl3pPr marL="1371600" lvl="2" indent="-355600" algn="l">
              <a:lnSpc>
                <a:spcPct val="100000"/>
              </a:lnSpc>
              <a:spcBef>
                <a:spcPts val="400"/>
              </a:spcBef>
              <a:spcAft>
                <a:spcPts val="0"/>
              </a:spcAft>
              <a:buSzPts val="20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8" name="Google Shape;58;p44"/>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4"/>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4"/>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45"/>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F243E"/>
              </a:buClr>
              <a:buSzPts val="3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5"/>
          <p:cNvSpPr txBox="1">
            <a:spLocks noGrp="1"/>
          </p:cNvSpPr>
          <p:nvPr>
            <p:ph type="body" idx="1"/>
          </p:nvPr>
        </p:nvSpPr>
        <p:spPr>
          <a:xfrm>
            <a:off x="457200" y="1535113"/>
            <a:ext cx="4040188" cy="63976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2400"/>
              <a:buNone/>
              <a:defRPr sz="2400" b="1"/>
            </a:lvl1pPr>
            <a:lvl2pPr marL="914400" lvl="1" indent="-228600" algn="l">
              <a:lnSpc>
                <a:spcPct val="100000"/>
              </a:lnSpc>
              <a:spcBef>
                <a:spcPts val="40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4" name="Google Shape;64;p4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400"/>
            </a:lvl1pPr>
            <a:lvl2pPr marL="914400" lvl="1" indent="-355600" algn="l">
              <a:lnSpc>
                <a:spcPct val="100000"/>
              </a:lnSpc>
              <a:spcBef>
                <a:spcPts val="400"/>
              </a:spcBef>
              <a:spcAft>
                <a:spcPts val="0"/>
              </a:spcAft>
              <a:buSzPts val="2000"/>
              <a:buChar char="»"/>
              <a:defRPr sz="2000"/>
            </a:lvl2pPr>
            <a:lvl3pPr marL="1371600" lvl="2" indent="-342900" algn="l">
              <a:lnSpc>
                <a:spcPct val="100000"/>
              </a:lnSpc>
              <a:spcBef>
                <a:spcPts val="360"/>
              </a:spcBef>
              <a:spcAft>
                <a:spcPts val="0"/>
              </a:spcAft>
              <a:buSzPts val="180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5" name="Google Shape;65;p45"/>
          <p:cNvSpPr txBox="1">
            <a:spLocks noGrp="1"/>
          </p:cNvSpPr>
          <p:nvPr>
            <p:ph type="body" idx="3"/>
          </p:nvPr>
        </p:nvSpPr>
        <p:spPr>
          <a:xfrm>
            <a:off x="4645027" y="1535113"/>
            <a:ext cx="4041775" cy="63976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2400"/>
              <a:buNone/>
              <a:defRPr sz="2400" b="1"/>
            </a:lvl1pPr>
            <a:lvl2pPr marL="914400" lvl="1" indent="-228600" algn="l">
              <a:lnSpc>
                <a:spcPct val="100000"/>
              </a:lnSpc>
              <a:spcBef>
                <a:spcPts val="40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6" name="Google Shape;66;p45"/>
          <p:cNvSpPr txBox="1">
            <a:spLocks noGrp="1"/>
          </p:cNvSpPr>
          <p:nvPr>
            <p:ph type="body" idx="4"/>
          </p:nvPr>
        </p:nvSpPr>
        <p:spPr>
          <a:xfrm>
            <a:off x="4645027"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400"/>
            </a:lvl1pPr>
            <a:lvl2pPr marL="914400" lvl="1" indent="-355600" algn="l">
              <a:lnSpc>
                <a:spcPct val="100000"/>
              </a:lnSpc>
              <a:spcBef>
                <a:spcPts val="400"/>
              </a:spcBef>
              <a:spcAft>
                <a:spcPts val="0"/>
              </a:spcAft>
              <a:buSzPts val="2000"/>
              <a:buChar char="»"/>
              <a:defRPr sz="2000"/>
            </a:lvl2pPr>
            <a:lvl3pPr marL="1371600" lvl="2" indent="-342900" algn="l">
              <a:lnSpc>
                <a:spcPct val="100000"/>
              </a:lnSpc>
              <a:spcBef>
                <a:spcPts val="360"/>
              </a:spcBef>
              <a:spcAft>
                <a:spcPts val="0"/>
              </a:spcAft>
              <a:buSzPts val="180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7" name="Google Shape;67;p45"/>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5"/>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5"/>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46"/>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F243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6"/>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6"/>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6"/>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47"/>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3.gif"/><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1.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3.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5" descr="2013UCLAAndersonLogoScreen4-3.gif"/>
          <p:cNvPicPr preferRelativeResize="0"/>
          <p:nvPr/>
        </p:nvPicPr>
        <p:blipFill rotWithShape="1">
          <a:blip r:embed="rId4">
            <a:alphaModFix/>
          </a:blip>
          <a:srcRect/>
          <a:stretch/>
        </p:blipFill>
        <p:spPr>
          <a:xfrm>
            <a:off x="0" y="0"/>
            <a:ext cx="9144000" cy="6858000"/>
          </a:xfrm>
          <a:prstGeom prst="rect">
            <a:avLst/>
          </a:prstGeom>
          <a:noFill/>
          <a:ln>
            <a:noFill/>
          </a:ln>
        </p:spPr>
      </p:pic>
      <p:pic>
        <p:nvPicPr>
          <p:cNvPr id="11" name="Google Shape;11;p25"/>
          <p:cNvPicPr preferRelativeResize="0"/>
          <p:nvPr/>
        </p:nvPicPr>
        <p:blipFill rotWithShape="1">
          <a:blip r:embed="rId5">
            <a:alphaModFix/>
          </a:blip>
          <a:srcRect/>
          <a:stretch/>
        </p:blipFill>
        <p:spPr>
          <a:xfrm>
            <a:off x="786049" y="5935664"/>
            <a:ext cx="1973580" cy="381000"/>
          </a:xfrm>
          <a:prstGeom prst="rect">
            <a:avLst/>
          </a:prstGeom>
          <a:noFill/>
          <a:ln>
            <a:noFill/>
          </a:ln>
        </p:spPr>
      </p:pic>
      <p:sp>
        <p:nvSpPr>
          <p:cNvPr id="12" name="Google Shape;12;p25"/>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5"/>
          <p:cNvSpPr txBox="1">
            <a:spLocks noGrp="1"/>
          </p:cNvSpPr>
          <p:nvPr>
            <p:ph type="body" idx="1"/>
          </p:nvPr>
        </p:nvSpPr>
        <p:spPr>
          <a:xfrm>
            <a:off x="627297" y="1417639"/>
            <a:ext cx="7934131" cy="470852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640"/>
              </a:spcBef>
              <a:spcAft>
                <a:spcPts val="0"/>
              </a:spcAft>
              <a:buClr>
                <a:srgbClr val="1B8BD5"/>
              </a:buClr>
              <a:buSzPts val="3200"/>
              <a:buFont typeface="Arial"/>
              <a:buNone/>
              <a:defRPr sz="3200" b="0" i="0" u="none" strike="noStrike" cap="none">
                <a:solidFill>
                  <a:srgbClr val="17365D"/>
                </a:solidFill>
                <a:latin typeface="Arial"/>
                <a:ea typeface="Arial"/>
                <a:cs typeface="Arial"/>
                <a:sym typeface="Arial"/>
              </a:defRPr>
            </a:lvl1pPr>
            <a:lvl2pPr marL="914400" marR="0" lvl="1" indent="-228600" algn="l" rtl="0">
              <a:lnSpc>
                <a:spcPct val="100000"/>
              </a:lnSpc>
              <a:spcBef>
                <a:spcPts val="560"/>
              </a:spcBef>
              <a:spcAft>
                <a:spcPts val="0"/>
              </a:spcAft>
              <a:buClr>
                <a:srgbClr val="1B8BD5"/>
              </a:buClr>
              <a:buSzPts val="2800"/>
              <a:buFont typeface="Arial"/>
              <a:buNone/>
              <a:defRPr sz="2800" b="0" i="0" u="none" strike="noStrike" cap="none">
                <a:solidFill>
                  <a:srgbClr val="17365D"/>
                </a:solidFill>
                <a:latin typeface="Arial"/>
                <a:ea typeface="Arial"/>
                <a:cs typeface="Arial"/>
                <a:sym typeface="Arial"/>
              </a:defRPr>
            </a:lvl2pPr>
            <a:lvl3pPr marL="1371600" marR="0" lvl="2" indent="-228600" algn="l" rtl="0">
              <a:lnSpc>
                <a:spcPct val="100000"/>
              </a:lnSpc>
              <a:spcBef>
                <a:spcPts val="480"/>
              </a:spcBef>
              <a:spcAft>
                <a:spcPts val="0"/>
              </a:spcAft>
              <a:buClr>
                <a:srgbClr val="1B8BD5"/>
              </a:buClr>
              <a:buSzPts val="2400"/>
              <a:buFont typeface="Arial"/>
              <a:buNone/>
              <a:defRPr sz="2400" b="0" i="0" u="none" strike="noStrike" cap="none">
                <a:solidFill>
                  <a:srgbClr val="17365D"/>
                </a:solidFill>
                <a:latin typeface="Arial"/>
                <a:ea typeface="Arial"/>
                <a:cs typeface="Arial"/>
                <a:sym typeface="Arial"/>
              </a:defRPr>
            </a:lvl3pPr>
            <a:lvl4pPr marL="1828800" marR="0" lvl="3" indent="-228600" algn="l" rtl="0">
              <a:lnSpc>
                <a:spcPct val="100000"/>
              </a:lnSpc>
              <a:spcBef>
                <a:spcPts val="400"/>
              </a:spcBef>
              <a:spcAft>
                <a:spcPts val="0"/>
              </a:spcAft>
              <a:buClr>
                <a:srgbClr val="1B8BD5"/>
              </a:buClr>
              <a:buSzPts val="2000"/>
              <a:buFont typeface="Arial"/>
              <a:buNone/>
              <a:defRPr sz="2000" b="0" i="0" u="none" strike="noStrike" cap="none">
                <a:solidFill>
                  <a:srgbClr val="17365D"/>
                </a:solidFill>
                <a:latin typeface="Arial"/>
                <a:ea typeface="Arial"/>
                <a:cs typeface="Arial"/>
                <a:sym typeface="Arial"/>
              </a:defRPr>
            </a:lvl4pPr>
            <a:lvl5pPr marL="2286000" marR="0" lvl="4" indent="-228600" algn="l" rtl="0">
              <a:lnSpc>
                <a:spcPct val="100000"/>
              </a:lnSpc>
              <a:spcBef>
                <a:spcPts val="400"/>
              </a:spcBef>
              <a:spcAft>
                <a:spcPts val="0"/>
              </a:spcAft>
              <a:buClr>
                <a:srgbClr val="1B8BD5"/>
              </a:buClr>
              <a:buSzPts val="2000"/>
              <a:buFont typeface="Arial"/>
              <a:buNone/>
              <a:defRPr sz="2000" b="0" i="0" u="none" strike="noStrike" cap="none">
                <a:solidFill>
                  <a:srgbClr val="17365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dt" idx="10"/>
          </p:nvPr>
        </p:nvSpPr>
        <p:spPr>
          <a:xfrm>
            <a:off x="151030" y="6356351"/>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5"/>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800" b="1"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5"/>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pic>
        <p:nvPicPr>
          <p:cNvPr id="30" name="Google Shape;30;p27" descr="AndersonLogo_TITN.gif"/>
          <p:cNvPicPr preferRelativeResize="0"/>
          <p:nvPr/>
        </p:nvPicPr>
        <p:blipFill rotWithShape="1">
          <a:blip r:embed="rId16">
            <a:alphaModFix/>
          </a:blip>
          <a:srcRect/>
          <a:stretch/>
        </p:blipFill>
        <p:spPr>
          <a:xfrm>
            <a:off x="684045" y="6073371"/>
            <a:ext cx="2194560" cy="422910"/>
          </a:xfrm>
          <a:prstGeom prst="rect">
            <a:avLst/>
          </a:prstGeom>
          <a:noFill/>
          <a:ln>
            <a:noFill/>
          </a:ln>
        </p:spPr>
      </p:pic>
      <p:sp>
        <p:nvSpPr>
          <p:cNvPr id="31" name="Google Shape;31;p27"/>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0F243E"/>
              </a:buClr>
              <a:buSzPts val="3000"/>
              <a:buFont typeface="Arial"/>
              <a:buNone/>
              <a:defRPr sz="3000" b="0" i="0" u="none" strike="noStrike" cap="none">
                <a:solidFill>
                  <a:srgbClr val="0F243E"/>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27"/>
          <p:cNvSpPr txBox="1">
            <a:spLocks noGrp="1"/>
          </p:cNvSpPr>
          <p:nvPr>
            <p:ph type="body" idx="1"/>
          </p:nvPr>
        </p:nvSpPr>
        <p:spPr>
          <a:xfrm>
            <a:off x="457200" y="1419985"/>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1B8BD5"/>
              </a:buClr>
              <a:buSzPts val="2800"/>
              <a:buFont typeface="Merriweather Sans"/>
              <a:buChar char="»"/>
              <a:defRPr sz="2800" b="0" i="0" u="none" strike="noStrike" cap="none">
                <a:solidFill>
                  <a:srgbClr val="17365D"/>
                </a:solidFill>
                <a:latin typeface="Arial"/>
                <a:ea typeface="Arial"/>
                <a:cs typeface="Arial"/>
                <a:sym typeface="Arial"/>
              </a:defRPr>
            </a:lvl1pPr>
            <a:lvl2pPr marL="914400" marR="0" lvl="1" indent="-393700" algn="l" rtl="0">
              <a:lnSpc>
                <a:spcPct val="100000"/>
              </a:lnSpc>
              <a:spcBef>
                <a:spcPts val="520"/>
              </a:spcBef>
              <a:spcAft>
                <a:spcPts val="0"/>
              </a:spcAft>
              <a:buClr>
                <a:srgbClr val="1B8BD5"/>
              </a:buClr>
              <a:buSzPts val="2600"/>
              <a:buFont typeface="Merriweather Sans"/>
              <a:buChar char="»"/>
              <a:defRPr sz="2600" b="0" i="0" u="none" strike="noStrike" cap="none">
                <a:solidFill>
                  <a:srgbClr val="17365D"/>
                </a:solidFill>
                <a:latin typeface="Arial"/>
                <a:ea typeface="Arial"/>
                <a:cs typeface="Arial"/>
                <a:sym typeface="Arial"/>
              </a:defRPr>
            </a:lvl2pPr>
            <a:lvl3pPr marL="1371600" marR="0" lvl="2" indent="-368300" algn="l" rtl="0">
              <a:lnSpc>
                <a:spcPct val="100000"/>
              </a:lnSpc>
              <a:spcBef>
                <a:spcPts val="440"/>
              </a:spcBef>
              <a:spcAft>
                <a:spcPts val="0"/>
              </a:spcAft>
              <a:buClr>
                <a:srgbClr val="1B8BD5"/>
              </a:buClr>
              <a:buSzPts val="2200"/>
              <a:buFont typeface="Merriweather Sans"/>
              <a:buChar char="»"/>
              <a:defRPr sz="2200" b="0" i="0" u="none" strike="noStrike" cap="none">
                <a:solidFill>
                  <a:srgbClr val="17365D"/>
                </a:solidFill>
                <a:latin typeface="Arial"/>
                <a:ea typeface="Arial"/>
                <a:cs typeface="Arial"/>
                <a:sym typeface="Arial"/>
              </a:defRPr>
            </a:lvl3pPr>
            <a:lvl4pPr marL="1828800" marR="0" lvl="3" indent="-355600" algn="l" rtl="0">
              <a:lnSpc>
                <a:spcPct val="100000"/>
              </a:lnSpc>
              <a:spcBef>
                <a:spcPts val="400"/>
              </a:spcBef>
              <a:spcAft>
                <a:spcPts val="0"/>
              </a:spcAft>
              <a:buClr>
                <a:srgbClr val="1B8BD5"/>
              </a:buClr>
              <a:buSzPts val="2000"/>
              <a:buFont typeface="Merriweather Sans"/>
              <a:buChar char="»"/>
              <a:defRPr sz="2000" b="0" i="0" u="none" strike="noStrike" cap="none">
                <a:solidFill>
                  <a:srgbClr val="17365D"/>
                </a:solidFill>
                <a:latin typeface="Arial"/>
                <a:ea typeface="Arial"/>
                <a:cs typeface="Arial"/>
                <a:sym typeface="Arial"/>
              </a:defRPr>
            </a:lvl4pPr>
            <a:lvl5pPr marL="2286000" marR="0" lvl="4" indent="-355600" algn="l" rtl="0">
              <a:lnSpc>
                <a:spcPct val="100000"/>
              </a:lnSpc>
              <a:spcBef>
                <a:spcPts val="400"/>
              </a:spcBef>
              <a:spcAft>
                <a:spcPts val="0"/>
              </a:spcAft>
              <a:buClr>
                <a:srgbClr val="1B8BD5"/>
              </a:buClr>
              <a:buSzPts val="2000"/>
              <a:buFont typeface="Merriweather Sans"/>
              <a:buChar char="»"/>
              <a:defRPr sz="2000" b="0" i="0" u="none" strike="noStrike" cap="none">
                <a:solidFill>
                  <a:srgbClr val="17365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27"/>
          <p:cNvSpPr txBox="1">
            <a:spLocks noGrp="1"/>
          </p:cNvSpPr>
          <p:nvPr>
            <p:ph type="dt" idx="10"/>
          </p:nvPr>
        </p:nvSpPr>
        <p:spPr>
          <a:xfrm>
            <a:off x="154645" y="6484067"/>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27"/>
          <p:cNvSpPr txBox="1">
            <a:spLocks noGrp="1"/>
          </p:cNvSpPr>
          <p:nvPr>
            <p:ph type="ftr" idx="11"/>
          </p:nvPr>
        </p:nvSpPr>
        <p:spPr>
          <a:xfrm>
            <a:off x="3124200" y="6492876"/>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800" b="1"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27"/>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595959"/>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pic>
        <p:nvPicPr>
          <p:cNvPr id="130" name="Google Shape;130;p29"/>
          <p:cNvPicPr preferRelativeResize="0"/>
          <p:nvPr/>
        </p:nvPicPr>
        <p:blipFill rotWithShape="1">
          <a:blip r:embed="rId13">
            <a:alphaModFix/>
          </a:blip>
          <a:srcRect/>
          <a:stretch/>
        </p:blipFill>
        <p:spPr>
          <a:xfrm>
            <a:off x="-810698" y="0"/>
            <a:ext cx="9954698" cy="4782311"/>
          </a:xfrm>
          <a:prstGeom prst="rect">
            <a:avLst/>
          </a:prstGeom>
          <a:noFill/>
          <a:ln>
            <a:noFill/>
          </a:ln>
        </p:spPr>
      </p:pic>
      <p:sp>
        <p:nvSpPr>
          <p:cNvPr id="131" name="Google Shape;131;p29"/>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F243E"/>
              </a:buClr>
              <a:buSzPts val="2800"/>
              <a:buFont typeface="Arial"/>
              <a:buNone/>
              <a:defRPr sz="2800" b="0" i="0" u="none" strike="noStrike" cap="none">
                <a:solidFill>
                  <a:srgbClr val="0F243E"/>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2" name="Google Shape;132;p29"/>
          <p:cNvSpPr txBox="1">
            <a:spLocks noGrp="1"/>
          </p:cNvSpPr>
          <p:nvPr>
            <p:ph type="body" idx="1"/>
          </p:nvPr>
        </p:nvSpPr>
        <p:spPr>
          <a:xfrm>
            <a:off x="952530" y="1600201"/>
            <a:ext cx="7836300" cy="45261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100000"/>
              </a:lnSpc>
              <a:spcBef>
                <a:spcPts val="520"/>
              </a:spcBef>
              <a:spcAft>
                <a:spcPts val="0"/>
              </a:spcAft>
              <a:buClr>
                <a:srgbClr val="538CD5"/>
              </a:buClr>
              <a:buSzPts val="2600"/>
              <a:buFont typeface="Merriweather Sans"/>
              <a:buChar char="»"/>
              <a:defRPr sz="2600" b="0" i="0" u="none" strike="noStrike" cap="none">
                <a:solidFill>
                  <a:srgbClr val="17365D"/>
                </a:solidFill>
                <a:latin typeface="Arial"/>
                <a:ea typeface="Arial"/>
                <a:cs typeface="Arial"/>
                <a:sym typeface="Arial"/>
              </a:defRPr>
            </a:lvl1pPr>
            <a:lvl2pPr marL="914400" marR="0" lvl="1" indent="-393700" algn="l" rtl="0">
              <a:lnSpc>
                <a:spcPct val="100000"/>
              </a:lnSpc>
              <a:spcBef>
                <a:spcPts val="520"/>
              </a:spcBef>
              <a:spcAft>
                <a:spcPts val="0"/>
              </a:spcAft>
              <a:buClr>
                <a:srgbClr val="538CD5"/>
              </a:buClr>
              <a:buSzPts val="2600"/>
              <a:buFont typeface="Merriweather Sans"/>
              <a:buChar char="»"/>
              <a:defRPr sz="2600" b="0" i="0" u="none" strike="noStrike" cap="none">
                <a:solidFill>
                  <a:srgbClr val="17365D"/>
                </a:solidFill>
                <a:latin typeface="Arial"/>
                <a:ea typeface="Arial"/>
                <a:cs typeface="Arial"/>
                <a:sym typeface="Arial"/>
              </a:defRPr>
            </a:lvl2pPr>
            <a:lvl3pPr marL="1371600" marR="0" lvl="2" indent="-393700" algn="l" rtl="0">
              <a:lnSpc>
                <a:spcPct val="100000"/>
              </a:lnSpc>
              <a:spcBef>
                <a:spcPts val="520"/>
              </a:spcBef>
              <a:spcAft>
                <a:spcPts val="0"/>
              </a:spcAft>
              <a:buClr>
                <a:srgbClr val="538CD5"/>
              </a:buClr>
              <a:buSzPts val="2600"/>
              <a:buFont typeface="Merriweather Sans"/>
              <a:buChar char="»"/>
              <a:defRPr sz="2600" b="0" i="0" u="none" strike="noStrike" cap="none">
                <a:solidFill>
                  <a:srgbClr val="17365D"/>
                </a:solidFill>
                <a:latin typeface="Arial"/>
                <a:ea typeface="Arial"/>
                <a:cs typeface="Arial"/>
                <a:sym typeface="Arial"/>
              </a:defRPr>
            </a:lvl3pPr>
            <a:lvl4pPr marL="1828800" marR="0" lvl="3" indent="-393700" algn="l" rtl="0">
              <a:lnSpc>
                <a:spcPct val="100000"/>
              </a:lnSpc>
              <a:spcBef>
                <a:spcPts val="520"/>
              </a:spcBef>
              <a:spcAft>
                <a:spcPts val="0"/>
              </a:spcAft>
              <a:buClr>
                <a:srgbClr val="538CD5"/>
              </a:buClr>
              <a:buSzPts val="2600"/>
              <a:buFont typeface="Merriweather Sans"/>
              <a:buChar char="»"/>
              <a:defRPr sz="2600" b="0" i="0" u="none" strike="noStrike" cap="none">
                <a:solidFill>
                  <a:srgbClr val="17365D"/>
                </a:solidFill>
                <a:latin typeface="Arial"/>
                <a:ea typeface="Arial"/>
                <a:cs typeface="Arial"/>
                <a:sym typeface="Arial"/>
              </a:defRPr>
            </a:lvl4pPr>
            <a:lvl5pPr marL="2286000" marR="0" lvl="4" indent="-393700" algn="l" rtl="0">
              <a:lnSpc>
                <a:spcPct val="100000"/>
              </a:lnSpc>
              <a:spcBef>
                <a:spcPts val="520"/>
              </a:spcBef>
              <a:spcAft>
                <a:spcPts val="0"/>
              </a:spcAft>
              <a:buClr>
                <a:srgbClr val="538CD5"/>
              </a:buClr>
              <a:buSzPts val="2600"/>
              <a:buFont typeface="Merriweather Sans"/>
              <a:buChar char="»"/>
              <a:defRPr sz="2600" b="0" i="0" u="none" strike="noStrike" cap="none">
                <a:solidFill>
                  <a:srgbClr val="17365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29"/>
          <p:cNvSpPr txBox="1">
            <a:spLocks noGrp="1"/>
          </p:cNvSpPr>
          <p:nvPr>
            <p:ph type="dt" idx="10"/>
          </p:nvPr>
        </p:nvSpPr>
        <p:spPr>
          <a:xfrm>
            <a:off x="457200" y="6356351"/>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9"/>
          <p:cNvSpPr txBox="1">
            <a:spLocks noGrp="1"/>
          </p:cNvSpPr>
          <p:nvPr>
            <p:ph type="ftr" idx="11"/>
          </p:nvPr>
        </p:nvSpPr>
        <p:spPr>
          <a:xfrm>
            <a:off x="3124200" y="6356351"/>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9"/>
          <p:cNvSpPr txBox="1">
            <a:spLocks noGrp="1"/>
          </p:cNvSpPr>
          <p:nvPr>
            <p:ph type="sldNum" idx="12"/>
          </p:nvPr>
        </p:nvSpPr>
        <p:spPr>
          <a:xfrm>
            <a:off x="6553200" y="6356351"/>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6" name="Google Shape;136;p29" descr="AndersonLogo_TITN.gif"/>
          <p:cNvPicPr preferRelativeResize="0"/>
          <p:nvPr/>
        </p:nvPicPr>
        <p:blipFill rotWithShape="1">
          <a:blip r:embed="rId14">
            <a:alphaModFix/>
          </a:blip>
          <a:srcRect/>
          <a:stretch/>
        </p:blipFill>
        <p:spPr>
          <a:xfrm>
            <a:off x="1205668" y="6197715"/>
            <a:ext cx="2194560" cy="4385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body" idx="1"/>
          </p:nvPr>
        </p:nvSpPr>
        <p:spPr>
          <a:xfrm>
            <a:off x="564450" y="2871991"/>
            <a:ext cx="7772400" cy="2178000"/>
          </a:xfrm>
          <a:prstGeom prst="rect">
            <a:avLst/>
          </a:prstGeom>
          <a:noFill/>
          <a:ln>
            <a:noFill/>
          </a:ln>
        </p:spPr>
        <p:txBody>
          <a:bodyPr spcFirstLastPara="1" wrap="square" lIns="91425" tIns="45700" rIns="91425" bIns="45700" anchor="b" anchorCtr="0">
            <a:normAutofit lnSpcReduction="10000"/>
          </a:bodyPr>
          <a:lstStyle/>
          <a:p>
            <a:pPr marL="0" lvl="0" indent="0" algn="l" rtl="0">
              <a:lnSpc>
                <a:spcPct val="80000"/>
              </a:lnSpc>
              <a:spcBef>
                <a:spcPts val="0"/>
              </a:spcBef>
              <a:spcAft>
                <a:spcPts val="0"/>
              </a:spcAft>
              <a:buSzPts val="1480"/>
              <a:buFont typeface="Arial"/>
              <a:buNone/>
            </a:pPr>
            <a:r>
              <a:rPr lang="en-US" sz="1480" dirty="0">
                <a:solidFill>
                  <a:schemeClr val="lt1"/>
                </a:solidFill>
              </a:rPr>
              <a:t>Group 22</a:t>
            </a:r>
            <a:endParaRPr sz="1480" dirty="0">
              <a:solidFill>
                <a:schemeClr val="lt1"/>
              </a:solidFill>
            </a:endParaRPr>
          </a:p>
          <a:p>
            <a:pPr marL="0" lvl="0" indent="0" algn="l" rtl="0">
              <a:lnSpc>
                <a:spcPct val="80000"/>
              </a:lnSpc>
              <a:spcBef>
                <a:spcPts val="0"/>
              </a:spcBef>
              <a:spcAft>
                <a:spcPts val="0"/>
              </a:spcAft>
              <a:buSzPts val="1480"/>
              <a:buFont typeface="Arial"/>
              <a:buNone/>
            </a:pPr>
            <a:br>
              <a:rPr lang="en-US" sz="1480" dirty="0">
                <a:solidFill>
                  <a:schemeClr val="lt1"/>
                </a:solidFill>
              </a:rPr>
            </a:br>
            <a:r>
              <a:rPr lang="en-US" sz="1380" dirty="0" err="1">
                <a:solidFill>
                  <a:schemeClr val="lt1"/>
                </a:solidFill>
              </a:rPr>
              <a:t>Hiteeksha</a:t>
            </a:r>
            <a:r>
              <a:rPr lang="en-US" sz="1380" dirty="0">
                <a:solidFill>
                  <a:schemeClr val="lt1"/>
                </a:solidFill>
              </a:rPr>
              <a:t> Mathur </a:t>
            </a:r>
            <a:r>
              <a:rPr lang="en-US" sz="1380" dirty="0" err="1">
                <a:solidFill>
                  <a:schemeClr val="lt1"/>
                </a:solidFill>
              </a:rPr>
              <a:t>Ghai</a:t>
            </a:r>
            <a:endParaRPr sz="1380" dirty="0">
              <a:solidFill>
                <a:schemeClr val="lt1"/>
              </a:solidFill>
            </a:endParaRPr>
          </a:p>
          <a:p>
            <a:pPr marL="0" lvl="0" indent="0" algn="l" rtl="0">
              <a:lnSpc>
                <a:spcPct val="80000"/>
              </a:lnSpc>
              <a:spcBef>
                <a:spcPts val="296"/>
              </a:spcBef>
              <a:spcAft>
                <a:spcPts val="0"/>
              </a:spcAft>
              <a:buSzPts val="1480"/>
              <a:buFont typeface="Arial"/>
              <a:buNone/>
            </a:pPr>
            <a:r>
              <a:rPr lang="en-US" sz="1380" dirty="0" err="1">
                <a:solidFill>
                  <a:schemeClr val="lt1"/>
                </a:solidFill>
              </a:rPr>
              <a:t>Nikhila</a:t>
            </a:r>
            <a:r>
              <a:rPr lang="en-US" sz="1380" dirty="0">
                <a:solidFill>
                  <a:schemeClr val="lt1"/>
                </a:solidFill>
              </a:rPr>
              <a:t> Venugopal</a:t>
            </a:r>
            <a:endParaRPr sz="1500" dirty="0"/>
          </a:p>
          <a:p>
            <a:pPr marL="0" lvl="0" indent="0" algn="l" rtl="0">
              <a:lnSpc>
                <a:spcPct val="80000"/>
              </a:lnSpc>
              <a:spcBef>
                <a:spcPts val="296"/>
              </a:spcBef>
              <a:spcAft>
                <a:spcPts val="0"/>
              </a:spcAft>
              <a:buSzPts val="1480"/>
              <a:buFont typeface="Arial"/>
              <a:buNone/>
            </a:pPr>
            <a:r>
              <a:rPr lang="en-US" sz="1380" dirty="0">
                <a:solidFill>
                  <a:schemeClr val="lt1"/>
                </a:solidFill>
              </a:rPr>
              <a:t>Prakhar Jain</a:t>
            </a:r>
            <a:endParaRPr sz="1500" dirty="0"/>
          </a:p>
          <a:p>
            <a:pPr marL="0" lvl="0" indent="0" algn="l" rtl="0">
              <a:lnSpc>
                <a:spcPct val="80000"/>
              </a:lnSpc>
              <a:spcBef>
                <a:spcPts val="296"/>
              </a:spcBef>
              <a:spcAft>
                <a:spcPts val="0"/>
              </a:spcAft>
              <a:buSzPts val="1480"/>
              <a:buFont typeface="Arial"/>
              <a:buNone/>
            </a:pPr>
            <a:r>
              <a:rPr lang="en-US" sz="1380" dirty="0">
                <a:solidFill>
                  <a:schemeClr val="lt1"/>
                </a:solidFill>
              </a:rPr>
              <a:t>Pranay Khattri</a:t>
            </a:r>
            <a:endParaRPr sz="1380" dirty="0">
              <a:solidFill>
                <a:schemeClr val="lt1"/>
              </a:solidFill>
            </a:endParaRPr>
          </a:p>
          <a:p>
            <a:pPr marL="0" lvl="0" indent="0" algn="l" rtl="0">
              <a:lnSpc>
                <a:spcPct val="80000"/>
              </a:lnSpc>
              <a:spcBef>
                <a:spcPts val="296"/>
              </a:spcBef>
              <a:spcAft>
                <a:spcPts val="0"/>
              </a:spcAft>
              <a:buSzPts val="1480"/>
              <a:buFont typeface="Arial"/>
              <a:buNone/>
            </a:pPr>
            <a:r>
              <a:rPr lang="en-US" sz="1380" dirty="0" err="1">
                <a:solidFill>
                  <a:schemeClr val="lt1"/>
                </a:solidFill>
              </a:rPr>
              <a:t>Samrudhi</a:t>
            </a:r>
            <a:r>
              <a:rPr lang="en-US" sz="1380" dirty="0">
                <a:solidFill>
                  <a:schemeClr val="lt1"/>
                </a:solidFill>
              </a:rPr>
              <a:t> Bokade</a:t>
            </a:r>
            <a:endParaRPr sz="1500" dirty="0"/>
          </a:p>
          <a:p>
            <a:pPr marL="0" lvl="0" indent="0" algn="l" rtl="0">
              <a:lnSpc>
                <a:spcPct val="80000"/>
              </a:lnSpc>
              <a:spcBef>
                <a:spcPts val="296"/>
              </a:spcBef>
              <a:spcAft>
                <a:spcPts val="0"/>
              </a:spcAft>
              <a:buSzPts val="1480"/>
              <a:buFont typeface="Arial"/>
              <a:buNone/>
            </a:pPr>
            <a:endParaRPr sz="1480" dirty="0">
              <a:solidFill>
                <a:schemeClr val="lt1"/>
              </a:solidFill>
            </a:endParaRPr>
          </a:p>
          <a:p>
            <a:pPr marL="0" lvl="0" indent="0" algn="l" rtl="0">
              <a:lnSpc>
                <a:spcPct val="80000"/>
              </a:lnSpc>
              <a:spcBef>
                <a:spcPts val="296"/>
              </a:spcBef>
              <a:spcAft>
                <a:spcPts val="0"/>
              </a:spcAft>
              <a:buSzPts val="1480"/>
              <a:buFont typeface="Arial"/>
              <a:buNone/>
            </a:pPr>
            <a:r>
              <a:rPr lang="en-US" sz="1380" dirty="0">
                <a:solidFill>
                  <a:schemeClr val="lt1"/>
                </a:solidFill>
              </a:rPr>
              <a:t>Academic Advisor: Prof. </a:t>
            </a:r>
            <a:r>
              <a:rPr lang="en-US" sz="1380" dirty="0" err="1">
                <a:solidFill>
                  <a:schemeClr val="lt1"/>
                </a:solidFill>
              </a:rPr>
              <a:t>Levon</a:t>
            </a:r>
            <a:r>
              <a:rPr lang="en-US" sz="1380" dirty="0">
                <a:solidFill>
                  <a:schemeClr val="lt1"/>
                </a:solidFill>
              </a:rPr>
              <a:t> </a:t>
            </a:r>
            <a:r>
              <a:rPr lang="en-US" sz="1380" dirty="0" err="1">
                <a:solidFill>
                  <a:schemeClr val="lt1"/>
                </a:solidFill>
              </a:rPr>
              <a:t>Goukasian</a:t>
            </a:r>
            <a:endParaRPr sz="1380" dirty="0">
              <a:solidFill>
                <a:schemeClr val="lt1"/>
              </a:solidFill>
            </a:endParaRPr>
          </a:p>
          <a:p>
            <a:pPr marL="0" lvl="0" indent="0" algn="l" rtl="0">
              <a:lnSpc>
                <a:spcPct val="80000"/>
              </a:lnSpc>
              <a:spcBef>
                <a:spcPts val="296"/>
              </a:spcBef>
              <a:spcAft>
                <a:spcPts val="0"/>
              </a:spcAft>
              <a:buSzPts val="1480"/>
              <a:buFont typeface="Arial"/>
              <a:buNone/>
            </a:pPr>
            <a:r>
              <a:rPr lang="en-US" sz="1380" dirty="0">
                <a:solidFill>
                  <a:schemeClr val="lt1"/>
                </a:solidFill>
              </a:rPr>
              <a:t>Company: MUFG Union Bank </a:t>
            </a:r>
          </a:p>
          <a:p>
            <a:pPr marL="0" lvl="0" indent="0" algn="l" rtl="0">
              <a:lnSpc>
                <a:spcPct val="80000"/>
              </a:lnSpc>
              <a:spcBef>
                <a:spcPts val="296"/>
              </a:spcBef>
              <a:spcAft>
                <a:spcPts val="0"/>
              </a:spcAft>
              <a:buSzPts val="1480"/>
              <a:buFont typeface="Arial"/>
              <a:buNone/>
            </a:pPr>
            <a:r>
              <a:rPr lang="en-US" sz="1380" dirty="0">
                <a:solidFill>
                  <a:schemeClr val="lt1"/>
                </a:solidFill>
              </a:rPr>
              <a:t>Company Contact: </a:t>
            </a:r>
            <a:r>
              <a:rPr lang="en-US" sz="1380" dirty="0" err="1">
                <a:solidFill>
                  <a:schemeClr val="lt1"/>
                </a:solidFill>
              </a:rPr>
              <a:t>Achal</a:t>
            </a:r>
            <a:r>
              <a:rPr lang="en-US" sz="1380" dirty="0">
                <a:solidFill>
                  <a:schemeClr val="lt1"/>
                </a:solidFill>
              </a:rPr>
              <a:t> Shah.</a:t>
            </a:r>
            <a:endParaRPr sz="1500" dirty="0"/>
          </a:p>
        </p:txBody>
      </p:sp>
      <p:sp>
        <p:nvSpPr>
          <p:cNvPr id="211" name="Google Shape;211;p1"/>
          <p:cNvSpPr txBox="1">
            <a:spLocks noGrp="1"/>
          </p:cNvSpPr>
          <p:nvPr>
            <p:ph type="title"/>
          </p:nvPr>
        </p:nvSpPr>
        <p:spPr>
          <a:xfrm>
            <a:off x="526125" y="1092528"/>
            <a:ext cx="7772400" cy="786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Arial"/>
              <a:buNone/>
            </a:pPr>
            <a:r>
              <a:rPr lang="en-US" sz="3200"/>
              <a:t>MSR HEDGING STRATEGIES</a:t>
            </a:r>
            <a:br>
              <a:rPr lang="en-US" sz="3200"/>
            </a:br>
            <a:endParaRPr b="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5"/>
          <p:cNvSpPr txBox="1">
            <a:spLocks noGrp="1"/>
          </p:cNvSpPr>
          <p:nvPr>
            <p:ph type="title"/>
          </p:nvPr>
        </p:nvSpPr>
        <p:spPr>
          <a:xfrm>
            <a:off x="457200" y="510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F243E"/>
              </a:buClr>
              <a:buSzPts val="3000"/>
              <a:buFont typeface="Arial"/>
              <a:buNone/>
            </a:pPr>
            <a:r>
              <a:rPr lang="en-US" b="1">
                <a:solidFill>
                  <a:schemeClr val="dk2"/>
                </a:solidFill>
                <a:latin typeface="Calibri"/>
                <a:ea typeface="Calibri"/>
                <a:cs typeface="Calibri"/>
                <a:sym typeface="Calibri"/>
              </a:rPr>
              <a:t>MSR HEDGING INSTRUMENTS</a:t>
            </a:r>
            <a:endParaRPr b="1">
              <a:solidFill>
                <a:schemeClr val="dk2"/>
              </a:solidFill>
              <a:latin typeface="Calibri"/>
              <a:ea typeface="Calibri"/>
              <a:cs typeface="Calibri"/>
              <a:sym typeface="Calibri"/>
            </a:endParaRPr>
          </a:p>
        </p:txBody>
      </p:sp>
      <p:sp>
        <p:nvSpPr>
          <p:cNvPr id="293" name="Google Shape;293;p55"/>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grpSp>
        <p:nvGrpSpPr>
          <p:cNvPr id="294" name="Google Shape;294;p55"/>
          <p:cNvGrpSpPr/>
          <p:nvPr/>
        </p:nvGrpSpPr>
        <p:grpSpPr>
          <a:xfrm>
            <a:off x="333809" y="2748277"/>
            <a:ext cx="8318845" cy="2489434"/>
            <a:chOff x="373869" y="2605007"/>
            <a:chExt cx="8337187" cy="2704437"/>
          </a:xfrm>
        </p:grpSpPr>
        <p:pic>
          <p:nvPicPr>
            <p:cNvPr id="295" name="Google Shape;295;p55"/>
            <p:cNvPicPr preferRelativeResize="0"/>
            <p:nvPr/>
          </p:nvPicPr>
          <p:blipFill rotWithShape="1">
            <a:blip r:embed="rId3">
              <a:alphaModFix/>
            </a:blip>
            <a:srcRect b="6323"/>
            <a:stretch/>
          </p:blipFill>
          <p:spPr>
            <a:xfrm>
              <a:off x="373869" y="2669687"/>
              <a:ext cx="4291444" cy="2325642"/>
            </a:xfrm>
            <a:prstGeom prst="rect">
              <a:avLst/>
            </a:prstGeom>
            <a:noFill/>
            <a:ln>
              <a:noFill/>
            </a:ln>
          </p:spPr>
        </p:pic>
        <p:sp>
          <p:nvSpPr>
            <p:cNvPr id="296" name="Google Shape;296;p55"/>
            <p:cNvSpPr txBox="1"/>
            <p:nvPr/>
          </p:nvSpPr>
          <p:spPr>
            <a:xfrm>
              <a:off x="1000827" y="4912544"/>
              <a:ext cx="3037500" cy="39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000"/>
                <a:buFont typeface="Calibri"/>
                <a:buNone/>
              </a:pPr>
              <a:r>
                <a:rPr lang="en-US" sz="1000" b="1" i="0" u="none" strike="noStrike" cap="none">
                  <a:solidFill>
                    <a:schemeClr val="dk1"/>
                  </a:solidFill>
                  <a:latin typeface="Calibri"/>
                  <a:ea typeface="Calibri"/>
                  <a:cs typeface="Calibri"/>
                  <a:sym typeface="Calibri"/>
                </a:rPr>
                <a:t>Swap spreads </a:t>
              </a:r>
              <a:endParaRPr sz="1000" b="1" i="0" u="none" strike="noStrike" cap="none">
                <a:solidFill>
                  <a:schemeClr val="dk1"/>
                </a:solidFill>
                <a:latin typeface="Calibri"/>
                <a:ea typeface="Calibri"/>
                <a:cs typeface="Calibri"/>
                <a:sym typeface="Calibri"/>
              </a:endParaRPr>
            </a:p>
          </p:txBody>
        </p:sp>
        <p:pic>
          <p:nvPicPr>
            <p:cNvPr id="297" name="Google Shape;297;p55"/>
            <p:cNvPicPr preferRelativeResize="0"/>
            <p:nvPr/>
          </p:nvPicPr>
          <p:blipFill rotWithShape="1">
            <a:blip r:embed="rId4">
              <a:alphaModFix/>
            </a:blip>
            <a:srcRect t="13126"/>
            <a:stretch/>
          </p:blipFill>
          <p:spPr>
            <a:xfrm>
              <a:off x="4842811" y="2605007"/>
              <a:ext cx="3868245" cy="2390323"/>
            </a:xfrm>
            <a:prstGeom prst="rect">
              <a:avLst/>
            </a:prstGeom>
            <a:noFill/>
            <a:ln>
              <a:noFill/>
            </a:ln>
          </p:spPr>
        </p:pic>
        <p:sp>
          <p:nvSpPr>
            <p:cNvPr id="298" name="Google Shape;298;p55"/>
            <p:cNvSpPr txBox="1"/>
            <p:nvPr/>
          </p:nvSpPr>
          <p:spPr>
            <a:xfrm>
              <a:off x="5412350" y="4912544"/>
              <a:ext cx="3037500" cy="39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000"/>
                <a:buFont typeface="Calibri"/>
                <a:buNone/>
              </a:pPr>
              <a:r>
                <a:rPr lang="en-US" sz="1000" b="1">
                  <a:solidFill>
                    <a:schemeClr val="dk1"/>
                  </a:solidFill>
                  <a:latin typeface="Calibri"/>
                  <a:ea typeface="Calibri"/>
                  <a:cs typeface="Calibri"/>
                  <a:sym typeface="Calibri"/>
                </a:rPr>
                <a:t>Swaption hedging volatility risk</a:t>
              </a:r>
              <a:endParaRPr sz="1000" b="1" i="0" u="none" strike="noStrike" cap="none">
                <a:solidFill>
                  <a:schemeClr val="dk1"/>
                </a:solidFill>
                <a:latin typeface="Calibri"/>
                <a:ea typeface="Calibri"/>
                <a:cs typeface="Calibri"/>
                <a:sym typeface="Calibri"/>
              </a:endParaRPr>
            </a:p>
          </p:txBody>
        </p:sp>
      </p:grpSp>
      <p:sp>
        <p:nvSpPr>
          <p:cNvPr id="299" name="Google Shape;299;p55"/>
          <p:cNvSpPr txBox="1">
            <a:spLocks noGrp="1"/>
          </p:cNvSpPr>
          <p:nvPr>
            <p:ph type="body" idx="1"/>
          </p:nvPr>
        </p:nvSpPr>
        <p:spPr>
          <a:xfrm>
            <a:off x="457200" y="1194025"/>
            <a:ext cx="3957600" cy="1511700"/>
          </a:xfrm>
          <a:prstGeom prst="rect">
            <a:avLst/>
          </a:prstGeom>
          <a:noFill/>
          <a:ln w="9525" cap="flat" cmpd="sng">
            <a:solidFill>
              <a:srgbClr val="073763"/>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100" b="1">
                <a:latin typeface="Calibri"/>
                <a:ea typeface="Calibri"/>
                <a:cs typeface="Calibri"/>
                <a:sym typeface="Calibri"/>
              </a:rPr>
              <a:t>Why Swaps?</a:t>
            </a:r>
            <a:endParaRPr sz="2100" b="1">
              <a:latin typeface="Calibri"/>
              <a:ea typeface="Calibri"/>
              <a:cs typeface="Calibri"/>
              <a:sym typeface="Calibri"/>
            </a:endParaRPr>
          </a:p>
          <a:p>
            <a:pPr marL="0" lvl="0" indent="0" algn="ctr" rtl="0">
              <a:lnSpc>
                <a:spcPct val="100000"/>
              </a:lnSpc>
              <a:spcBef>
                <a:spcPts val="0"/>
              </a:spcBef>
              <a:spcAft>
                <a:spcPts val="0"/>
              </a:spcAft>
              <a:buNone/>
            </a:pPr>
            <a:r>
              <a:rPr lang="en-US" sz="2100">
                <a:latin typeface="Calibri"/>
                <a:ea typeface="Calibri"/>
                <a:cs typeface="Calibri"/>
                <a:sym typeface="Calibri"/>
              </a:rPr>
              <a:t>Swap spreads barely widened despite rate increase and can hedge interest rate risk</a:t>
            </a:r>
            <a:endParaRPr sz="2100">
              <a:latin typeface="Calibri"/>
              <a:ea typeface="Calibri"/>
              <a:cs typeface="Calibri"/>
              <a:sym typeface="Calibri"/>
            </a:endParaRPr>
          </a:p>
        </p:txBody>
      </p:sp>
      <p:sp>
        <p:nvSpPr>
          <p:cNvPr id="300" name="Google Shape;300;p55"/>
          <p:cNvSpPr txBox="1">
            <a:spLocks noGrp="1"/>
          </p:cNvSpPr>
          <p:nvPr>
            <p:ph type="body" idx="1"/>
          </p:nvPr>
        </p:nvSpPr>
        <p:spPr>
          <a:xfrm>
            <a:off x="4765525" y="1194025"/>
            <a:ext cx="3892500" cy="1511700"/>
          </a:xfrm>
          <a:prstGeom prst="rect">
            <a:avLst/>
          </a:prstGeom>
          <a:noFill/>
          <a:ln w="9525" cap="flat" cmpd="sng">
            <a:solidFill>
              <a:srgbClr val="07376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100" b="1">
                <a:latin typeface="Calibri"/>
                <a:ea typeface="Calibri"/>
                <a:cs typeface="Calibri"/>
                <a:sym typeface="Calibri"/>
              </a:rPr>
              <a:t>Why Swaptions?</a:t>
            </a:r>
            <a:endParaRPr sz="2100" b="1">
              <a:latin typeface="Calibri"/>
              <a:ea typeface="Calibri"/>
              <a:cs typeface="Calibri"/>
              <a:sym typeface="Calibri"/>
            </a:endParaRPr>
          </a:p>
          <a:p>
            <a:pPr marL="0" marR="0" lvl="0" indent="0" algn="ctr" rtl="0">
              <a:lnSpc>
                <a:spcPct val="100000"/>
              </a:lnSpc>
              <a:spcBef>
                <a:spcPts val="0"/>
              </a:spcBef>
              <a:spcAft>
                <a:spcPts val="0"/>
              </a:spcAft>
              <a:buNone/>
            </a:pPr>
            <a:r>
              <a:rPr lang="en-US" sz="2100">
                <a:latin typeface="Calibri"/>
                <a:ea typeface="Calibri"/>
                <a:cs typeface="Calibri"/>
                <a:sym typeface="Calibri"/>
              </a:rPr>
              <a:t>Uncertain cash flows and convexity hedged by buying back volatility through options</a:t>
            </a:r>
            <a:endParaRPr sz="2100">
              <a:latin typeface="Calibri"/>
              <a:ea typeface="Calibri"/>
              <a:cs typeface="Calibri"/>
              <a:sym typeface="Calibri"/>
            </a:endParaRPr>
          </a:p>
        </p:txBody>
      </p:sp>
      <p:sp>
        <p:nvSpPr>
          <p:cNvPr id="301" name="Google Shape;301;p55"/>
          <p:cNvSpPr txBox="1"/>
          <p:nvPr/>
        </p:nvSpPr>
        <p:spPr>
          <a:xfrm>
            <a:off x="457200" y="5211875"/>
            <a:ext cx="8195400" cy="775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100" b="1">
                <a:solidFill>
                  <a:srgbClr val="17365D"/>
                </a:solidFill>
                <a:latin typeface="Calibri"/>
                <a:ea typeface="Calibri"/>
                <a:cs typeface="Calibri"/>
                <a:sym typeface="Calibri"/>
              </a:rPr>
              <a:t>TBAs</a:t>
            </a:r>
            <a:r>
              <a:rPr lang="en-US" sz="2100">
                <a:solidFill>
                  <a:srgbClr val="17365D"/>
                </a:solidFill>
                <a:latin typeface="Calibri"/>
                <a:ea typeface="Calibri"/>
                <a:cs typeface="Calibri"/>
                <a:sym typeface="Calibri"/>
              </a:rPr>
              <a:t> are used to reduce </a:t>
            </a:r>
            <a:r>
              <a:rPr lang="en-US" sz="2100" b="1">
                <a:solidFill>
                  <a:srgbClr val="17365D"/>
                </a:solidFill>
                <a:latin typeface="Calibri"/>
                <a:ea typeface="Calibri"/>
                <a:cs typeface="Calibri"/>
                <a:sym typeface="Calibri"/>
              </a:rPr>
              <a:t>prepayment risk</a:t>
            </a:r>
            <a:r>
              <a:rPr lang="en-US" sz="2100">
                <a:solidFill>
                  <a:srgbClr val="17365D"/>
                </a:solidFill>
                <a:latin typeface="Calibri"/>
                <a:ea typeface="Calibri"/>
                <a:cs typeface="Calibri"/>
                <a:sym typeface="Calibri"/>
              </a:rPr>
              <a:t> by protecting MSR values from changes in Current Coupon Rates </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9"/>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MANAGING CONVEXITY</a:t>
            </a:r>
            <a:endParaRPr b="1">
              <a:solidFill>
                <a:schemeClr val="dk2"/>
              </a:solidFill>
              <a:latin typeface="Calibri"/>
              <a:ea typeface="Calibri"/>
              <a:cs typeface="Calibri"/>
              <a:sym typeface="Calibri"/>
            </a:endParaRPr>
          </a:p>
        </p:txBody>
      </p:sp>
      <p:sp>
        <p:nvSpPr>
          <p:cNvPr id="308" name="Google Shape;308;p9"/>
          <p:cNvSpPr txBox="1">
            <a:spLocks noGrp="1"/>
          </p:cNvSpPr>
          <p:nvPr>
            <p:ph type="body" idx="1"/>
          </p:nvPr>
        </p:nvSpPr>
        <p:spPr>
          <a:xfrm>
            <a:off x="362200" y="1025825"/>
            <a:ext cx="8494800" cy="240330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SzPts val="2600"/>
              <a:buFont typeface="Arial"/>
              <a:buChar char="•"/>
            </a:pPr>
            <a:r>
              <a:rPr lang="en-US" sz="2040">
                <a:latin typeface="Calibri"/>
                <a:ea typeface="Calibri"/>
                <a:cs typeface="Calibri"/>
                <a:sym typeface="Calibri"/>
              </a:rPr>
              <a:t>MSR assets exhibit </a:t>
            </a:r>
            <a:r>
              <a:rPr lang="en-US" sz="2040" b="1">
                <a:latin typeface="Calibri"/>
                <a:ea typeface="Calibri"/>
                <a:cs typeface="Calibri"/>
                <a:sym typeface="Calibri"/>
              </a:rPr>
              <a:t>negative convexity</a:t>
            </a:r>
            <a:r>
              <a:rPr lang="en-US" sz="2040">
                <a:latin typeface="Calibri"/>
                <a:ea typeface="Calibri"/>
                <a:cs typeface="Calibri"/>
                <a:sym typeface="Calibri"/>
              </a:rPr>
              <a:t>; Add assets with </a:t>
            </a:r>
            <a:r>
              <a:rPr lang="en-US" sz="2040" b="1">
                <a:latin typeface="Calibri"/>
                <a:ea typeface="Calibri"/>
                <a:cs typeface="Calibri"/>
                <a:sym typeface="Calibri"/>
              </a:rPr>
              <a:t>positive</a:t>
            </a:r>
            <a:r>
              <a:rPr lang="en-US" sz="2040">
                <a:latin typeface="Calibri"/>
                <a:ea typeface="Calibri"/>
                <a:cs typeface="Calibri"/>
                <a:sym typeface="Calibri"/>
              </a:rPr>
              <a:t> </a:t>
            </a:r>
            <a:r>
              <a:rPr lang="en-US" sz="2040" b="1">
                <a:latin typeface="Calibri"/>
                <a:ea typeface="Calibri"/>
                <a:cs typeface="Calibri"/>
                <a:sym typeface="Calibri"/>
              </a:rPr>
              <a:t>convexity</a:t>
            </a:r>
            <a:endParaRPr sz="204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040" b="1">
                <a:latin typeface="Calibri"/>
                <a:ea typeface="Calibri"/>
                <a:cs typeface="Calibri"/>
                <a:sym typeface="Calibri"/>
              </a:rPr>
              <a:t>Duration of MSR asset will diverge </a:t>
            </a:r>
            <a:r>
              <a:rPr lang="en-US" sz="2040">
                <a:latin typeface="Calibri"/>
                <a:ea typeface="Calibri"/>
                <a:cs typeface="Calibri"/>
                <a:sym typeface="Calibri"/>
              </a:rPr>
              <a:t>from Duration of </a:t>
            </a:r>
            <a:r>
              <a:rPr lang="en-US" sz="2040" b="1">
                <a:latin typeface="Calibri"/>
                <a:ea typeface="Calibri"/>
                <a:cs typeface="Calibri"/>
                <a:sym typeface="Calibri"/>
              </a:rPr>
              <a:t>hedge portfolio</a:t>
            </a:r>
            <a:endParaRPr sz="204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040">
                <a:latin typeface="Calibri"/>
                <a:ea typeface="Calibri"/>
                <a:cs typeface="Calibri"/>
                <a:sym typeface="Calibri"/>
              </a:rPr>
              <a:t>The bank </a:t>
            </a:r>
            <a:r>
              <a:rPr lang="en-US" sz="2040" b="1">
                <a:latin typeface="Calibri"/>
                <a:ea typeface="Calibri"/>
                <a:cs typeface="Calibri"/>
                <a:sym typeface="Calibri"/>
              </a:rPr>
              <a:t>monitors and rebalances</a:t>
            </a:r>
            <a:r>
              <a:rPr lang="en-US" sz="2040">
                <a:latin typeface="Calibri"/>
                <a:ea typeface="Calibri"/>
                <a:cs typeface="Calibri"/>
                <a:sym typeface="Calibri"/>
              </a:rPr>
              <a:t> its hedge position daily/ intraday</a:t>
            </a:r>
            <a:endParaRPr sz="204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040" b="1">
                <a:latin typeface="Calibri"/>
                <a:ea typeface="Calibri"/>
                <a:cs typeface="Calibri"/>
                <a:sym typeface="Calibri"/>
              </a:rPr>
              <a:t>Match</a:t>
            </a:r>
            <a:r>
              <a:rPr lang="en-US" sz="2040">
                <a:latin typeface="Calibri"/>
                <a:ea typeface="Calibri"/>
                <a:cs typeface="Calibri"/>
                <a:sym typeface="Calibri"/>
              </a:rPr>
              <a:t> the rate at which the </a:t>
            </a:r>
            <a:r>
              <a:rPr lang="en-US" sz="2040" b="1">
                <a:latin typeface="Calibri"/>
                <a:ea typeface="Calibri"/>
                <a:cs typeface="Calibri"/>
                <a:sym typeface="Calibri"/>
              </a:rPr>
              <a:t>value of the Hedge</a:t>
            </a:r>
            <a:r>
              <a:rPr lang="en-US" sz="2040">
                <a:latin typeface="Calibri"/>
                <a:ea typeface="Calibri"/>
                <a:cs typeface="Calibri"/>
                <a:sym typeface="Calibri"/>
              </a:rPr>
              <a:t> </a:t>
            </a:r>
            <a:r>
              <a:rPr lang="en-US" sz="2040" b="1">
                <a:latin typeface="Calibri"/>
                <a:ea typeface="Calibri"/>
                <a:cs typeface="Calibri"/>
                <a:sym typeface="Calibri"/>
              </a:rPr>
              <a:t>changes</a:t>
            </a:r>
            <a:r>
              <a:rPr lang="en-US" sz="2040">
                <a:latin typeface="Calibri"/>
                <a:ea typeface="Calibri"/>
                <a:cs typeface="Calibri"/>
                <a:sym typeface="Calibri"/>
              </a:rPr>
              <a:t> and the rate at which the </a:t>
            </a:r>
            <a:r>
              <a:rPr lang="en-US" sz="2040" b="1">
                <a:latin typeface="Calibri"/>
                <a:ea typeface="Calibri"/>
                <a:cs typeface="Calibri"/>
                <a:sym typeface="Calibri"/>
              </a:rPr>
              <a:t>value of the MSR changes </a:t>
            </a:r>
            <a:r>
              <a:rPr lang="en-US" sz="2040">
                <a:latin typeface="Calibri"/>
                <a:ea typeface="Calibri"/>
                <a:cs typeface="Calibri"/>
                <a:sym typeface="Calibri"/>
              </a:rPr>
              <a:t>(i.e., to match the durations)</a:t>
            </a:r>
            <a:endParaRPr sz="2040">
              <a:latin typeface="Calibri"/>
              <a:ea typeface="Calibri"/>
              <a:cs typeface="Calibri"/>
              <a:sym typeface="Calibri"/>
            </a:endParaRPr>
          </a:p>
          <a:p>
            <a:pPr marL="514350" lvl="0" indent="-349250" algn="l" rtl="0">
              <a:lnSpc>
                <a:spcPct val="90000"/>
              </a:lnSpc>
              <a:spcBef>
                <a:spcPts val="0"/>
              </a:spcBef>
              <a:spcAft>
                <a:spcPts val="0"/>
              </a:spcAft>
              <a:buSzPts val="2600"/>
              <a:buFont typeface="Arial"/>
              <a:buNone/>
            </a:pPr>
            <a:endParaRPr sz="2040">
              <a:latin typeface="Calibri"/>
              <a:ea typeface="Calibri"/>
              <a:cs typeface="Calibri"/>
              <a:sym typeface="Calibri"/>
            </a:endParaRPr>
          </a:p>
        </p:txBody>
      </p:sp>
      <p:sp>
        <p:nvSpPr>
          <p:cNvPr id="309" name="Google Shape;309;p9"/>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310" name="Google Shape;310;p9"/>
          <p:cNvPicPr preferRelativeResize="0"/>
          <p:nvPr/>
        </p:nvPicPr>
        <p:blipFill>
          <a:blip r:embed="rId3">
            <a:alphaModFix/>
          </a:blip>
          <a:stretch>
            <a:fillRect/>
          </a:stretch>
        </p:blipFill>
        <p:spPr>
          <a:xfrm>
            <a:off x="1785275" y="3306075"/>
            <a:ext cx="5344572" cy="2555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2"/>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DATA DESCRIPTION</a:t>
            </a:r>
            <a:endParaRPr b="1">
              <a:solidFill>
                <a:schemeClr val="dk2"/>
              </a:solidFill>
              <a:latin typeface="Calibri"/>
              <a:ea typeface="Calibri"/>
              <a:cs typeface="Calibri"/>
              <a:sym typeface="Calibri"/>
            </a:endParaRPr>
          </a:p>
        </p:txBody>
      </p:sp>
      <p:sp>
        <p:nvSpPr>
          <p:cNvPr id="317" name="Google Shape;317;p12"/>
          <p:cNvSpPr txBox="1">
            <a:spLocks noGrp="1"/>
          </p:cNvSpPr>
          <p:nvPr>
            <p:ph type="body" idx="1"/>
          </p:nvPr>
        </p:nvSpPr>
        <p:spPr>
          <a:xfrm>
            <a:off x="491400" y="1184199"/>
            <a:ext cx="8066973" cy="4106992"/>
          </a:xfrm>
          <a:prstGeom prst="rect">
            <a:avLst/>
          </a:prstGeom>
          <a:noFill/>
          <a:ln>
            <a:noFill/>
          </a:ln>
        </p:spPr>
        <p:txBody>
          <a:bodyPr spcFirstLastPara="1" wrap="square" lIns="91425" tIns="45700" rIns="91425" bIns="45700" anchor="t" anchorCtr="0">
            <a:normAutofit/>
          </a:bodyPr>
          <a:lstStyle/>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0" lvl="0" indent="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220" dirty="0">
                <a:latin typeface="Calibri"/>
                <a:ea typeface="Calibri"/>
                <a:cs typeface="Calibri"/>
                <a:sym typeface="Calibri"/>
              </a:rPr>
              <a:t>TBA sensitivity profile</a:t>
            </a:r>
          </a:p>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220" dirty="0">
                <a:latin typeface="Calibri"/>
                <a:ea typeface="Calibri"/>
                <a:cs typeface="Calibri"/>
                <a:sym typeface="Calibri"/>
              </a:rPr>
              <a:t>Sensitivity profile for single path static MSR</a:t>
            </a:r>
            <a:endParaRPr sz="2220" dirty="0">
              <a:latin typeface="Calibri"/>
              <a:ea typeface="Calibri"/>
              <a:cs typeface="Calibri"/>
              <a:sym typeface="Calibri"/>
            </a:endParaRPr>
          </a:p>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220" dirty="0">
                <a:latin typeface="Calibri"/>
                <a:ea typeface="Calibri"/>
                <a:cs typeface="Calibri"/>
                <a:sym typeface="Calibri"/>
              </a:rPr>
              <a:t>Historical Swap rates : 2007 – 2020</a:t>
            </a:r>
          </a:p>
          <a:p>
            <a:pPr marL="514350" lvl="0" indent="-514350" algn="l" rtl="0">
              <a:lnSpc>
                <a:spcPct val="90000"/>
              </a:lnSpc>
              <a:spcBef>
                <a:spcPts val="0"/>
              </a:spcBef>
              <a:spcAft>
                <a:spcPts val="0"/>
              </a:spcAft>
              <a:buSzPts val="2600"/>
              <a:buFont typeface="Arial"/>
              <a:buChar char="•"/>
            </a:pPr>
            <a:endParaRPr lang="en-US" sz="2220" dirty="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220" dirty="0">
                <a:latin typeface="Calibri"/>
                <a:ea typeface="Calibri"/>
                <a:cs typeface="Calibri"/>
                <a:sym typeface="Calibri"/>
              </a:rPr>
              <a:t>Historical FNCL and FNCI rates: 2007 - 2020</a:t>
            </a:r>
            <a:endParaRPr sz="2220" dirty="0">
              <a:latin typeface="Calibri"/>
              <a:ea typeface="Calibri"/>
              <a:cs typeface="Calibri"/>
              <a:sym typeface="Calibri"/>
            </a:endParaRPr>
          </a:p>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514350" lvl="0" indent="-514350" algn="l" rtl="0">
              <a:lnSpc>
                <a:spcPct val="90000"/>
              </a:lnSpc>
              <a:spcBef>
                <a:spcPts val="0"/>
              </a:spcBef>
              <a:spcAft>
                <a:spcPts val="0"/>
              </a:spcAft>
              <a:buSzPts val="2600"/>
              <a:buFont typeface="Arial"/>
              <a:buChar char="•"/>
            </a:pPr>
            <a:r>
              <a:rPr lang="en-US" sz="2220" dirty="0">
                <a:latin typeface="Calibri"/>
                <a:ea typeface="Calibri"/>
                <a:cs typeface="Calibri"/>
                <a:sym typeface="Calibri"/>
              </a:rPr>
              <a:t>Swaption Volatility : 2007 - 2020</a:t>
            </a:r>
            <a:endParaRPr sz="2220" dirty="0">
              <a:latin typeface="Calibri"/>
              <a:ea typeface="Calibri"/>
              <a:cs typeface="Calibri"/>
              <a:sym typeface="Calibri"/>
            </a:endParaRPr>
          </a:p>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a:p>
            <a:pPr marL="514350" lvl="0" indent="-349250" algn="l" rtl="0">
              <a:lnSpc>
                <a:spcPct val="90000"/>
              </a:lnSpc>
              <a:spcBef>
                <a:spcPts val="0"/>
              </a:spcBef>
              <a:spcAft>
                <a:spcPts val="0"/>
              </a:spcAft>
              <a:buSzPts val="2600"/>
              <a:buFont typeface="Arial"/>
              <a:buNone/>
            </a:pPr>
            <a:endParaRPr sz="2220" dirty="0">
              <a:latin typeface="Calibri"/>
              <a:ea typeface="Calibri"/>
              <a:cs typeface="Calibri"/>
              <a:sym typeface="Calibri"/>
            </a:endParaRPr>
          </a:p>
        </p:txBody>
      </p:sp>
      <p:sp>
        <p:nvSpPr>
          <p:cNvPr id="318" name="Google Shape;318;p12"/>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319" name="Google Shape;319;p12"/>
          <p:cNvSpPr txBox="1"/>
          <p:nvPr/>
        </p:nvSpPr>
        <p:spPr>
          <a:xfrm>
            <a:off x="6660415" y="1747267"/>
            <a:ext cx="3816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SAA</a:t>
            </a:r>
            <a:endParaRPr sz="1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a2d43141db_0_3"/>
          <p:cNvSpPr txBox="1">
            <a:spLocks noGrp="1"/>
          </p:cNvSpPr>
          <p:nvPr>
            <p:ph type="title"/>
          </p:nvPr>
        </p:nvSpPr>
        <p:spPr>
          <a:xfrm>
            <a:off x="457200" y="1107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p:txBody>
      </p:sp>
      <p:sp>
        <p:nvSpPr>
          <p:cNvPr id="326" name="Google Shape;326;ga2d43141db_0_3"/>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
        <p:nvSpPr>
          <p:cNvPr id="327" name="Google Shape;327;ga2d43141db_0_3"/>
          <p:cNvSpPr txBox="1"/>
          <p:nvPr/>
        </p:nvSpPr>
        <p:spPr>
          <a:xfrm>
            <a:off x="6660415" y="1747267"/>
            <a:ext cx="381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SAA</a:t>
            </a:r>
            <a:endParaRPr sz="1400" b="0" i="0" u="none" strike="noStrike" cap="none">
              <a:solidFill>
                <a:schemeClr val="dk1"/>
              </a:solidFill>
              <a:latin typeface="Arial"/>
              <a:ea typeface="Arial"/>
              <a:cs typeface="Arial"/>
              <a:sym typeface="Arial"/>
            </a:endParaRPr>
          </a:p>
        </p:txBody>
      </p:sp>
      <p:sp>
        <p:nvSpPr>
          <p:cNvPr id="328" name="Google Shape;328;ga2d43141db_0_3"/>
          <p:cNvSpPr txBox="1"/>
          <p:nvPr/>
        </p:nvSpPr>
        <p:spPr>
          <a:xfrm>
            <a:off x="502727" y="1245400"/>
            <a:ext cx="2206500" cy="36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chemeClr val="dk1"/>
                </a:solidFill>
                <a:latin typeface="Calibri"/>
                <a:ea typeface="Calibri"/>
                <a:cs typeface="Calibri"/>
                <a:sym typeface="Calibri"/>
              </a:rPr>
              <a:t>MSR Profile </a:t>
            </a:r>
            <a:endParaRPr sz="1700" b="1" i="0" u="none" strike="noStrike" cap="none">
              <a:solidFill>
                <a:srgbClr val="000000"/>
              </a:solidFill>
              <a:latin typeface="Arial"/>
              <a:ea typeface="Arial"/>
              <a:cs typeface="Arial"/>
              <a:sym typeface="Arial"/>
            </a:endParaRPr>
          </a:p>
        </p:txBody>
      </p:sp>
      <p:pic>
        <p:nvPicPr>
          <p:cNvPr id="329" name="Google Shape;329;ga2d43141db_0_3"/>
          <p:cNvPicPr preferRelativeResize="0"/>
          <p:nvPr/>
        </p:nvPicPr>
        <p:blipFill rotWithShape="1">
          <a:blip r:embed="rId3">
            <a:alphaModFix/>
          </a:blip>
          <a:srcRect/>
          <a:stretch/>
        </p:blipFill>
        <p:spPr>
          <a:xfrm>
            <a:off x="573588" y="1747275"/>
            <a:ext cx="7791125" cy="3766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b115de429f_1_0"/>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95959"/>
              </a:buClr>
              <a:buSzPts val="1000"/>
              <a:buFont typeface="Trebuchet MS"/>
              <a:buNone/>
            </a:pPr>
            <a:fld id="{00000000-1234-1234-1234-123412341234}" type="slidenum">
              <a:rPr lang="en-US" sz="1000" b="0" i="0" u="none" strike="noStrike" cap="none">
                <a:solidFill>
                  <a:srgbClr val="595959"/>
                </a:solidFill>
                <a:latin typeface="Trebuchet MS"/>
                <a:ea typeface="Trebuchet MS"/>
                <a:cs typeface="Trebuchet MS"/>
                <a:sym typeface="Trebuchet MS"/>
              </a:rPr>
              <a:t>14</a:t>
            </a:fld>
            <a:endParaRPr sz="1000" b="0" i="0" u="none" strike="noStrike" cap="none">
              <a:solidFill>
                <a:srgbClr val="595959"/>
              </a:solidFill>
              <a:latin typeface="Trebuchet MS"/>
              <a:ea typeface="Trebuchet MS"/>
              <a:cs typeface="Trebuchet MS"/>
              <a:sym typeface="Trebuchet MS"/>
            </a:endParaRPr>
          </a:p>
        </p:txBody>
      </p:sp>
      <p:sp>
        <p:nvSpPr>
          <p:cNvPr id="335" name="Google Shape;335;gb115de429f_1_0"/>
          <p:cNvSpPr txBox="1"/>
          <p:nvPr/>
        </p:nvSpPr>
        <p:spPr>
          <a:xfrm>
            <a:off x="705139" y="1319753"/>
            <a:ext cx="3465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MSR Profile Fit: Changes to FNCI</a:t>
            </a:r>
            <a:endParaRPr sz="1400" b="1" i="0" u="none" strike="noStrike" cap="none">
              <a:solidFill>
                <a:srgbClr val="000000"/>
              </a:solidFill>
            </a:endParaRPr>
          </a:p>
        </p:txBody>
      </p:sp>
      <p:pic>
        <p:nvPicPr>
          <p:cNvPr id="336" name="Google Shape;336;gb115de429f_1_0" descr="Chart, line chart&#10;&#10;Description automatically generated"/>
          <p:cNvPicPr preferRelativeResize="0"/>
          <p:nvPr/>
        </p:nvPicPr>
        <p:blipFill rotWithShape="1">
          <a:blip r:embed="rId3">
            <a:alphaModFix/>
          </a:blip>
          <a:srcRect/>
          <a:stretch/>
        </p:blipFill>
        <p:spPr>
          <a:xfrm>
            <a:off x="511629" y="1629535"/>
            <a:ext cx="8294916" cy="4384429"/>
          </a:xfrm>
          <a:prstGeom prst="rect">
            <a:avLst/>
          </a:prstGeom>
          <a:noFill/>
          <a:ln>
            <a:noFill/>
          </a:ln>
        </p:spPr>
      </p:pic>
      <p:sp>
        <p:nvSpPr>
          <p:cNvPr id="337" name="Google Shape;337;gb115de429f_1_0"/>
          <p:cNvSpPr txBox="1">
            <a:spLocks noGrp="1"/>
          </p:cNvSpPr>
          <p:nvPr>
            <p:ph type="title"/>
          </p:nvPr>
        </p:nvSpPr>
        <p:spPr>
          <a:xfrm>
            <a:off x="457200" y="110789"/>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b115de429f_1_7"/>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95959"/>
              </a:buClr>
              <a:buSzPts val="1000"/>
              <a:buFont typeface="Trebuchet MS"/>
              <a:buNone/>
            </a:pPr>
            <a:fld id="{00000000-1234-1234-1234-123412341234}" type="slidenum">
              <a:rPr lang="en-US" sz="1000" b="0" i="0" u="none" strike="noStrike" cap="none">
                <a:solidFill>
                  <a:srgbClr val="595959"/>
                </a:solidFill>
                <a:latin typeface="Trebuchet MS"/>
                <a:ea typeface="Trebuchet MS"/>
                <a:cs typeface="Trebuchet MS"/>
                <a:sym typeface="Trebuchet MS"/>
              </a:rPr>
              <a:t>15</a:t>
            </a:fld>
            <a:endParaRPr sz="1000" b="0" i="0" u="none" strike="noStrike" cap="none">
              <a:solidFill>
                <a:srgbClr val="595959"/>
              </a:solidFill>
              <a:latin typeface="Trebuchet MS"/>
              <a:ea typeface="Trebuchet MS"/>
              <a:cs typeface="Trebuchet MS"/>
              <a:sym typeface="Trebuchet MS"/>
            </a:endParaRPr>
          </a:p>
        </p:txBody>
      </p:sp>
      <p:sp>
        <p:nvSpPr>
          <p:cNvPr id="343" name="Google Shape;343;gb115de429f_1_7"/>
          <p:cNvSpPr txBox="1"/>
          <p:nvPr/>
        </p:nvSpPr>
        <p:spPr>
          <a:xfrm>
            <a:off x="731273" y="1253793"/>
            <a:ext cx="3465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MSR Profile Fit: Changes to FNCL</a:t>
            </a:r>
            <a:endParaRPr sz="1400" b="1" i="0" u="none" strike="noStrike" cap="none">
              <a:solidFill>
                <a:srgbClr val="000000"/>
              </a:solidFill>
            </a:endParaRPr>
          </a:p>
        </p:txBody>
      </p:sp>
      <p:pic>
        <p:nvPicPr>
          <p:cNvPr id="344" name="Google Shape;344;gb115de429f_1_7" descr="Chart, line chart&#10;&#10;Description automatically generated"/>
          <p:cNvPicPr preferRelativeResize="0"/>
          <p:nvPr/>
        </p:nvPicPr>
        <p:blipFill rotWithShape="1">
          <a:blip r:embed="rId3">
            <a:alphaModFix/>
          </a:blip>
          <a:srcRect/>
          <a:stretch/>
        </p:blipFill>
        <p:spPr>
          <a:xfrm>
            <a:off x="531025" y="1522325"/>
            <a:ext cx="8229600" cy="4479000"/>
          </a:xfrm>
          <a:prstGeom prst="rect">
            <a:avLst/>
          </a:prstGeom>
          <a:noFill/>
          <a:ln>
            <a:noFill/>
          </a:ln>
        </p:spPr>
      </p:pic>
      <p:sp>
        <p:nvSpPr>
          <p:cNvPr id="345" name="Google Shape;345;gb115de429f_1_7"/>
          <p:cNvSpPr txBox="1">
            <a:spLocks noGrp="1"/>
          </p:cNvSpPr>
          <p:nvPr>
            <p:ph type="title"/>
          </p:nvPr>
        </p:nvSpPr>
        <p:spPr>
          <a:xfrm>
            <a:off x="457200" y="110789"/>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b115de429f_1_13"/>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95959"/>
              </a:buClr>
              <a:buSzPts val="1000"/>
              <a:buFont typeface="Trebuchet MS"/>
              <a:buNone/>
            </a:pPr>
            <a:fld id="{00000000-1234-1234-1234-123412341234}" type="slidenum">
              <a:rPr lang="en-US" sz="1000" b="0" i="0" u="none" strike="noStrike" cap="none">
                <a:solidFill>
                  <a:srgbClr val="595959"/>
                </a:solidFill>
                <a:latin typeface="Trebuchet MS"/>
                <a:ea typeface="Trebuchet MS"/>
                <a:cs typeface="Trebuchet MS"/>
                <a:sym typeface="Trebuchet MS"/>
              </a:rPr>
              <a:t>16</a:t>
            </a:fld>
            <a:endParaRPr sz="1000" b="0" i="0" u="none" strike="noStrike" cap="none">
              <a:solidFill>
                <a:srgbClr val="595959"/>
              </a:solidFill>
              <a:latin typeface="Trebuchet MS"/>
              <a:ea typeface="Trebuchet MS"/>
              <a:cs typeface="Trebuchet MS"/>
              <a:sym typeface="Trebuchet MS"/>
            </a:endParaRPr>
          </a:p>
        </p:txBody>
      </p:sp>
      <p:sp>
        <p:nvSpPr>
          <p:cNvPr id="351" name="Google Shape;351;gb115de429f_1_13"/>
          <p:cNvSpPr txBox="1"/>
          <p:nvPr/>
        </p:nvSpPr>
        <p:spPr>
          <a:xfrm>
            <a:off x="590668" y="1292863"/>
            <a:ext cx="4949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MSR Profile Fit: Changes to 5-Year Swap Rate</a:t>
            </a:r>
            <a:endParaRPr sz="1400" b="1" i="0" u="none" strike="noStrike" cap="none">
              <a:solidFill>
                <a:srgbClr val="000000"/>
              </a:solidFill>
              <a:latin typeface="Arial"/>
              <a:ea typeface="Arial"/>
              <a:cs typeface="Arial"/>
              <a:sym typeface="Arial"/>
            </a:endParaRPr>
          </a:p>
        </p:txBody>
      </p:sp>
      <p:pic>
        <p:nvPicPr>
          <p:cNvPr id="352" name="Google Shape;352;gb115de429f_1_13" descr="Chart, line chart&#10;&#10;Description automatically generated"/>
          <p:cNvPicPr preferRelativeResize="0"/>
          <p:nvPr/>
        </p:nvPicPr>
        <p:blipFill rotWithShape="1">
          <a:blip r:embed="rId3">
            <a:alphaModFix/>
          </a:blip>
          <a:srcRect/>
          <a:stretch/>
        </p:blipFill>
        <p:spPr>
          <a:xfrm>
            <a:off x="393925" y="1610713"/>
            <a:ext cx="8405001" cy="4431788"/>
          </a:xfrm>
          <a:prstGeom prst="rect">
            <a:avLst/>
          </a:prstGeom>
          <a:noFill/>
          <a:ln>
            <a:noFill/>
          </a:ln>
        </p:spPr>
      </p:pic>
      <p:sp>
        <p:nvSpPr>
          <p:cNvPr id="353" name="Google Shape;353;gb115de429f_1_13"/>
          <p:cNvSpPr txBox="1">
            <a:spLocks noGrp="1"/>
          </p:cNvSpPr>
          <p:nvPr>
            <p:ph type="title"/>
          </p:nvPr>
        </p:nvSpPr>
        <p:spPr>
          <a:xfrm>
            <a:off x="457200" y="34589"/>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b115de429f_1_19"/>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95959"/>
              </a:buClr>
              <a:buSzPts val="1000"/>
              <a:buFont typeface="Trebuchet MS"/>
              <a:buNone/>
            </a:pPr>
            <a:fld id="{00000000-1234-1234-1234-123412341234}" type="slidenum">
              <a:rPr lang="en-US" sz="1000" b="0" i="0" u="none" strike="noStrike" cap="none">
                <a:solidFill>
                  <a:srgbClr val="595959"/>
                </a:solidFill>
                <a:latin typeface="Trebuchet MS"/>
                <a:ea typeface="Trebuchet MS"/>
                <a:cs typeface="Trebuchet MS"/>
                <a:sym typeface="Trebuchet MS"/>
              </a:rPr>
              <a:t>17</a:t>
            </a:fld>
            <a:endParaRPr sz="1000" b="0" i="0" u="none" strike="noStrike" cap="none">
              <a:solidFill>
                <a:srgbClr val="595959"/>
              </a:solidFill>
              <a:latin typeface="Trebuchet MS"/>
              <a:ea typeface="Trebuchet MS"/>
              <a:cs typeface="Trebuchet MS"/>
              <a:sym typeface="Trebuchet MS"/>
            </a:endParaRPr>
          </a:p>
        </p:txBody>
      </p:sp>
      <p:sp>
        <p:nvSpPr>
          <p:cNvPr id="359" name="Google Shape;359;gb115de429f_1_19"/>
          <p:cNvSpPr txBox="1"/>
          <p:nvPr/>
        </p:nvSpPr>
        <p:spPr>
          <a:xfrm>
            <a:off x="582384" y="1122309"/>
            <a:ext cx="4949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MSR Profile Fit: Changes to 7-Year Swap Rate</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dk1"/>
              </a:solidFill>
              <a:latin typeface="Calibri"/>
              <a:ea typeface="Calibri"/>
              <a:cs typeface="Calibri"/>
              <a:sym typeface="Calibri"/>
            </a:endParaRPr>
          </a:p>
        </p:txBody>
      </p:sp>
      <p:pic>
        <p:nvPicPr>
          <p:cNvPr id="360" name="Google Shape;360;gb115de429f_1_19" descr="Chart, line chart&#10;&#10;Description automatically generated"/>
          <p:cNvPicPr preferRelativeResize="0"/>
          <p:nvPr/>
        </p:nvPicPr>
        <p:blipFill rotWithShape="1">
          <a:blip r:embed="rId3">
            <a:alphaModFix/>
          </a:blip>
          <a:srcRect/>
          <a:stretch/>
        </p:blipFill>
        <p:spPr>
          <a:xfrm>
            <a:off x="446325" y="1442350"/>
            <a:ext cx="8240475" cy="4518699"/>
          </a:xfrm>
          <a:prstGeom prst="rect">
            <a:avLst/>
          </a:prstGeom>
          <a:noFill/>
          <a:ln>
            <a:noFill/>
          </a:ln>
        </p:spPr>
      </p:pic>
      <p:sp>
        <p:nvSpPr>
          <p:cNvPr id="361" name="Google Shape;361;gb115de429f_1_19"/>
          <p:cNvSpPr txBox="1">
            <a:spLocks noGrp="1"/>
          </p:cNvSpPr>
          <p:nvPr>
            <p:ph type="title"/>
          </p:nvPr>
        </p:nvSpPr>
        <p:spPr>
          <a:xfrm>
            <a:off x="457200" y="10714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000"/>
              <a:buFont typeface="Arial"/>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a:p>
            <a:pPr marL="0" lvl="0" indent="0" algn="ctr" rtl="0">
              <a:lnSpc>
                <a:spcPct val="100000"/>
              </a:lnSpc>
              <a:spcBef>
                <a:spcPts val="0"/>
              </a:spcBef>
              <a:spcAft>
                <a:spcPts val="0"/>
              </a:spcAft>
              <a:buClr>
                <a:srgbClr val="0F243E"/>
              </a:buClr>
              <a:buSzPts val="3000"/>
              <a:buFont typeface="Arial"/>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b115de429f_1_25"/>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95959"/>
              </a:buClr>
              <a:buSzPts val="1000"/>
              <a:buFont typeface="Trebuchet MS"/>
              <a:buNone/>
            </a:pPr>
            <a:fld id="{00000000-1234-1234-1234-123412341234}" type="slidenum">
              <a:rPr lang="en-US" sz="1000" b="0" i="0" u="none" strike="noStrike" cap="none">
                <a:solidFill>
                  <a:srgbClr val="595959"/>
                </a:solidFill>
                <a:latin typeface="Trebuchet MS"/>
                <a:ea typeface="Trebuchet MS"/>
                <a:cs typeface="Trebuchet MS"/>
                <a:sym typeface="Trebuchet MS"/>
              </a:rPr>
              <a:t>18</a:t>
            </a:fld>
            <a:endParaRPr sz="1000" b="0" i="0" u="none" strike="noStrike" cap="none">
              <a:solidFill>
                <a:srgbClr val="595959"/>
              </a:solidFill>
              <a:latin typeface="Trebuchet MS"/>
              <a:ea typeface="Trebuchet MS"/>
              <a:cs typeface="Trebuchet MS"/>
              <a:sym typeface="Trebuchet MS"/>
            </a:endParaRPr>
          </a:p>
        </p:txBody>
      </p:sp>
      <p:sp>
        <p:nvSpPr>
          <p:cNvPr id="367" name="Google Shape;367;gb115de429f_1_25"/>
          <p:cNvSpPr txBox="1"/>
          <p:nvPr/>
        </p:nvSpPr>
        <p:spPr>
          <a:xfrm>
            <a:off x="446315" y="1134372"/>
            <a:ext cx="4949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MSR Profile Fit: Changes to 10-Year Swap Rate</a:t>
            </a:r>
            <a:endParaRPr sz="1400" b="1" i="0" u="none" strike="noStrike" cap="none">
              <a:solidFill>
                <a:srgbClr val="000000"/>
              </a:solidFill>
              <a:latin typeface="Arial"/>
              <a:ea typeface="Arial"/>
              <a:cs typeface="Arial"/>
              <a:sym typeface="Arial"/>
            </a:endParaRPr>
          </a:p>
        </p:txBody>
      </p:sp>
      <p:pic>
        <p:nvPicPr>
          <p:cNvPr id="368" name="Google Shape;368;gb115de429f_1_25" descr="Chart, line chart&#10;&#10;Description automatically generated"/>
          <p:cNvPicPr preferRelativeResize="0"/>
          <p:nvPr/>
        </p:nvPicPr>
        <p:blipFill rotWithShape="1">
          <a:blip r:embed="rId3">
            <a:alphaModFix/>
          </a:blip>
          <a:srcRect/>
          <a:stretch/>
        </p:blipFill>
        <p:spPr>
          <a:xfrm>
            <a:off x="310242" y="1458686"/>
            <a:ext cx="8387444" cy="4311876"/>
          </a:xfrm>
          <a:prstGeom prst="rect">
            <a:avLst/>
          </a:prstGeom>
          <a:noFill/>
          <a:ln>
            <a:noFill/>
          </a:ln>
        </p:spPr>
      </p:pic>
      <p:sp>
        <p:nvSpPr>
          <p:cNvPr id="369" name="Google Shape;369;gb115de429f_1_25"/>
          <p:cNvSpPr txBox="1">
            <a:spLocks noGrp="1"/>
          </p:cNvSpPr>
          <p:nvPr>
            <p:ph type="title"/>
          </p:nvPr>
        </p:nvSpPr>
        <p:spPr>
          <a:xfrm>
            <a:off x="457200" y="155065"/>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000"/>
              <a:buFont typeface="Arial"/>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a:p>
            <a:pPr marL="0" lvl="0" indent="0" algn="ctr" rtl="0">
              <a:lnSpc>
                <a:spcPct val="100000"/>
              </a:lnSpc>
              <a:spcBef>
                <a:spcPts val="0"/>
              </a:spcBef>
              <a:spcAft>
                <a:spcPts val="0"/>
              </a:spcAft>
              <a:buClr>
                <a:srgbClr val="0F243E"/>
              </a:buClr>
              <a:buSzPts val="3000"/>
              <a:buFont typeface="Arial"/>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3"/>
          <p:cNvSpPr txBox="1">
            <a:spLocks noGrp="1"/>
          </p:cNvSpPr>
          <p:nvPr>
            <p:ph type="title"/>
          </p:nvPr>
        </p:nvSpPr>
        <p:spPr>
          <a:xfrm>
            <a:off x="457200" y="1107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p:txBody>
      </p:sp>
      <p:sp>
        <p:nvSpPr>
          <p:cNvPr id="376" name="Google Shape;376;p13"/>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377" name="Google Shape;377;p13"/>
          <p:cNvSpPr txBox="1"/>
          <p:nvPr/>
        </p:nvSpPr>
        <p:spPr>
          <a:xfrm>
            <a:off x="6660415" y="1747267"/>
            <a:ext cx="3816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SAA</a:t>
            </a:r>
            <a:endParaRPr sz="1400" b="0" i="0" u="none" strike="noStrike" cap="none">
              <a:solidFill>
                <a:schemeClr val="dk1"/>
              </a:solidFill>
              <a:latin typeface="Arial"/>
              <a:ea typeface="Arial"/>
              <a:cs typeface="Arial"/>
              <a:sym typeface="Arial"/>
            </a:endParaRPr>
          </a:p>
        </p:txBody>
      </p:sp>
      <p:sp>
        <p:nvSpPr>
          <p:cNvPr id="378" name="Google Shape;378;p13"/>
          <p:cNvSpPr txBox="1"/>
          <p:nvPr/>
        </p:nvSpPr>
        <p:spPr>
          <a:xfrm>
            <a:off x="617072" y="1082526"/>
            <a:ext cx="2397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800" b="1" i="0" u="none" strike="noStrike" cap="none">
                <a:solidFill>
                  <a:schemeClr val="dk1"/>
                </a:solidFill>
                <a:latin typeface="Calibri"/>
                <a:ea typeface="Calibri"/>
                <a:cs typeface="Calibri"/>
                <a:sym typeface="Calibri"/>
              </a:rPr>
              <a:t>Historical Swap Rates </a:t>
            </a:r>
            <a:endParaRPr sz="1800" b="1" i="0" u="none" strike="noStrike" cap="none">
              <a:solidFill>
                <a:srgbClr val="000000"/>
              </a:solidFill>
              <a:latin typeface="Arial"/>
              <a:ea typeface="Arial"/>
              <a:cs typeface="Arial"/>
              <a:sym typeface="Arial"/>
            </a:endParaRPr>
          </a:p>
        </p:txBody>
      </p:sp>
      <p:sp>
        <p:nvSpPr>
          <p:cNvPr id="379" name="Google Shape;379;p13"/>
          <p:cNvSpPr txBox="1"/>
          <p:nvPr/>
        </p:nvSpPr>
        <p:spPr>
          <a:xfrm>
            <a:off x="617070" y="4777574"/>
            <a:ext cx="1604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TBA Profile </a:t>
            </a:r>
            <a:endParaRPr sz="1400" b="1" i="0" u="none" strike="noStrike" cap="none">
              <a:solidFill>
                <a:srgbClr val="000000"/>
              </a:solidFill>
              <a:latin typeface="Arial"/>
              <a:ea typeface="Arial"/>
              <a:cs typeface="Arial"/>
              <a:sym typeface="Arial"/>
            </a:endParaRPr>
          </a:p>
        </p:txBody>
      </p:sp>
      <p:pic>
        <p:nvPicPr>
          <p:cNvPr id="380" name="Google Shape;380;p13"/>
          <p:cNvPicPr preferRelativeResize="0"/>
          <p:nvPr/>
        </p:nvPicPr>
        <p:blipFill rotWithShape="1">
          <a:blip r:embed="rId3">
            <a:alphaModFix/>
          </a:blip>
          <a:srcRect b="18532"/>
          <a:stretch/>
        </p:blipFill>
        <p:spPr>
          <a:xfrm>
            <a:off x="617070" y="1489075"/>
            <a:ext cx="8331200" cy="3160848"/>
          </a:xfrm>
          <a:prstGeom prst="rect">
            <a:avLst/>
          </a:prstGeom>
          <a:noFill/>
          <a:ln>
            <a:noFill/>
          </a:ln>
        </p:spPr>
      </p:pic>
      <p:graphicFrame>
        <p:nvGraphicFramePr>
          <p:cNvPr id="381" name="Google Shape;381;p13"/>
          <p:cNvGraphicFramePr/>
          <p:nvPr/>
        </p:nvGraphicFramePr>
        <p:xfrm>
          <a:off x="617070" y="5146876"/>
          <a:ext cx="3000000" cy="3000000"/>
        </p:xfrm>
        <a:graphic>
          <a:graphicData uri="http://schemas.openxmlformats.org/drawingml/2006/table">
            <a:tbl>
              <a:tblPr>
                <a:noFill/>
                <a:tableStyleId>{8E4BDF50-1695-4F18-9217-AE5692323371}</a:tableStyleId>
              </a:tblPr>
              <a:tblGrid>
                <a:gridCol w="1577125">
                  <a:extLst>
                    <a:ext uri="{9D8B030D-6E8A-4147-A177-3AD203B41FA5}">
                      <a16:colId xmlns:a16="http://schemas.microsoft.com/office/drawing/2014/main" val="20000"/>
                    </a:ext>
                  </a:extLst>
                </a:gridCol>
                <a:gridCol w="736000">
                  <a:extLst>
                    <a:ext uri="{9D8B030D-6E8A-4147-A177-3AD203B41FA5}">
                      <a16:colId xmlns:a16="http://schemas.microsoft.com/office/drawing/2014/main" val="20001"/>
                    </a:ext>
                  </a:extLst>
                </a:gridCol>
                <a:gridCol w="736000">
                  <a:extLst>
                    <a:ext uri="{9D8B030D-6E8A-4147-A177-3AD203B41FA5}">
                      <a16:colId xmlns:a16="http://schemas.microsoft.com/office/drawing/2014/main" val="20002"/>
                    </a:ext>
                  </a:extLst>
                </a:gridCol>
                <a:gridCol w="736000">
                  <a:extLst>
                    <a:ext uri="{9D8B030D-6E8A-4147-A177-3AD203B41FA5}">
                      <a16:colId xmlns:a16="http://schemas.microsoft.com/office/drawing/2014/main" val="20003"/>
                    </a:ext>
                  </a:extLst>
                </a:gridCol>
                <a:gridCol w="736000">
                  <a:extLst>
                    <a:ext uri="{9D8B030D-6E8A-4147-A177-3AD203B41FA5}">
                      <a16:colId xmlns:a16="http://schemas.microsoft.com/office/drawing/2014/main" val="20004"/>
                    </a:ext>
                  </a:extLst>
                </a:gridCol>
                <a:gridCol w="363225">
                  <a:extLst>
                    <a:ext uri="{9D8B030D-6E8A-4147-A177-3AD203B41FA5}">
                      <a16:colId xmlns:a16="http://schemas.microsoft.com/office/drawing/2014/main" val="20005"/>
                    </a:ext>
                  </a:extLst>
                </a:gridCol>
                <a:gridCol w="793350">
                  <a:extLst>
                    <a:ext uri="{9D8B030D-6E8A-4147-A177-3AD203B41FA5}">
                      <a16:colId xmlns:a16="http://schemas.microsoft.com/office/drawing/2014/main" val="20006"/>
                    </a:ext>
                  </a:extLst>
                </a:gridCol>
                <a:gridCol w="793350">
                  <a:extLst>
                    <a:ext uri="{9D8B030D-6E8A-4147-A177-3AD203B41FA5}">
                      <a16:colId xmlns:a16="http://schemas.microsoft.com/office/drawing/2014/main" val="20007"/>
                    </a:ext>
                  </a:extLst>
                </a:gridCol>
                <a:gridCol w="860250">
                  <a:extLst>
                    <a:ext uri="{9D8B030D-6E8A-4147-A177-3AD203B41FA5}">
                      <a16:colId xmlns:a16="http://schemas.microsoft.com/office/drawing/2014/main" val="20008"/>
                    </a:ext>
                  </a:extLst>
                </a:gridCol>
                <a:gridCol w="860250">
                  <a:extLst>
                    <a:ext uri="{9D8B030D-6E8A-4147-A177-3AD203B41FA5}">
                      <a16:colId xmlns:a16="http://schemas.microsoft.com/office/drawing/2014/main" val="20009"/>
                    </a:ext>
                  </a:extLst>
                </a:gridCol>
              </a:tblGrid>
              <a:tr h="184150">
                <a:tc gridSpan="10">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TBA Profile</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BC2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4150">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Rate Shock (bps)</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-200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-100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-50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-25</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25</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50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100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200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4150">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Change in Market Value</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70,40,794 </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67,80,513 </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43,28,073 </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23,51,380 </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   </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(26,23,480)</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(54,19,446)</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(1,13,27,065)</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  (2,35,48,644)</a:t>
                      </a:r>
                      <a:endParaRPr/>
                    </a:p>
                  </a:txBody>
                  <a:tcPr marL="6350" marR="6350" marT="63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457200" y="27698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F243E"/>
              </a:buClr>
              <a:buSzPts val="3000"/>
              <a:buFont typeface="Arial"/>
              <a:buNone/>
            </a:pPr>
            <a:r>
              <a:rPr lang="en-US" b="1">
                <a:solidFill>
                  <a:schemeClr val="dk2"/>
                </a:solidFill>
                <a:latin typeface="Calibri"/>
                <a:ea typeface="Calibri"/>
                <a:cs typeface="Calibri"/>
                <a:sym typeface="Calibri"/>
              </a:rPr>
              <a:t>CONTENT</a:t>
            </a:r>
            <a:endParaRPr b="1">
              <a:solidFill>
                <a:schemeClr val="dk2"/>
              </a:solidFill>
              <a:latin typeface="Calibri"/>
              <a:ea typeface="Calibri"/>
              <a:cs typeface="Calibri"/>
              <a:sym typeface="Calibri"/>
            </a:endParaRPr>
          </a:p>
        </p:txBody>
      </p:sp>
      <p:sp>
        <p:nvSpPr>
          <p:cNvPr id="218" name="Google Shape;218;p2"/>
          <p:cNvSpPr txBox="1">
            <a:spLocks noGrp="1"/>
          </p:cNvSpPr>
          <p:nvPr>
            <p:ph type="body" idx="1"/>
          </p:nvPr>
        </p:nvSpPr>
        <p:spPr>
          <a:xfrm>
            <a:off x="457200" y="1419985"/>
            <a:ext cx="8229600" cy="452596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SzPts val="2600"/>
              <a:buFont typeface="Calibri"/>
              <a:buAutoNum type="arabicPeriod"/>
            </a:pPr>
            <a:r>
              <a:rPr lang="en-US" sz="2600">
                <a:latin typeface="Calibri"/>
                <a:ea typeface="Calibri"/>
                <a:cs typeface="Calibri"/>
                <a:sym typeface="Calibri"/>
              </a:rPr>
              <a:t>Introduction </a:t>
            </a:r>
            <a:endParaRPr sz="3000">
              <a:latin typeface="Calibri"/>
              <a:ea typeface="Calibri"/>
              <a:cs typeface="Calibri"/>
              <a:sym typeface="Calibri"/>
            </a:endParaRPr>
          </a:p>
          <a:p>
            <a:pPr marL="514350" lvl="0" indent="-514350" algn="l" rtl="0">
              <a:lnSpc>
                <a:spcPct val="100000"/>
              </a:lnSpc>
              <a:spcBef>
                <a:spcPts val="480"/>
              </a:spcBef>
              <a:spcAft>
                <a:spcPts val="0"/>
              </a:spcAft>
              <a:buSzPts val="2600"/>
              <a:buFont typeface="Calibri"/>
              <a:buAutoNum type="arabicPeriod"/>
            </a:pPr>
            <a:r>
              <a:rPr lang="en-US" sz="2600">
                <a:latin typeface="Calibri"/>
                <a:ea typeface="Calibri"/>
                <a:cs typeface="Calibri"/>
                <a:sym typeface="Calibri"/>
              </a:rPr>
              <a:t>Background</a:t>
            </a:r>
            <a:endParaRPr/>
          </a:p>
          <a:p>
            <a:pPr marL="514350" lvl="0" indent="-514350" algn="l" rtl="0">
              <a:lnSpc>
                <a:spcPct val="100000"/>
              </a:lnSpc>
              <a:spcBef>
                <a:spcPts val="480"/>
              </a:spcBef>
              <a:spcAft>
                <a:spcPts val="0"/>
              </a:spcAft>
              <a:buSzPts val="2600"/>
              <a:buFont typeface="Calibri"/>
              <a:buAutoNum type="arabicPeriod"/>
            </a:pPr>
            <a:r>
              <a:rPr lang="en-US" sz="2600">
                <a:latin typeface="Calibri"/>
                <a:ea typeface="Calibri"/>
                <a:cs typeface="Calibri"/>
                <a:sym typeface="Calibri"/>
              </a:rPr>
              <a:t>Objective</a:t>
            </a:r>
            <a:endParaRPr sz="3000">
              <a:latin typeface="Calibri"/>
              <a:ea typeface="Calibri"/>
              <a:cs typeface="Calibri"/>
              <a:sym typeface="Calibri"/>
            </a:endParaRPr>
          </a:p>
          <a:p>
            <a:pPr marL="514350" lvl="0" indent="-514350" algn="l" rtl="0">
              <a:lnSpc>
                <a:spcPct val="100000"/>
              </a:lnSpc>
              <a:spcBef>
                <a:spcPts val="480"/>
              </a:spcBef>
              <a:spcAft>
                <a:spcPts val="0"/>
              </a:spcAft>
              <a:buSzPts val="2600"/>
              <a:buFont typeface="Calibri"/>
              <a:buAutoNum type="arabicPeriod"/>
            </a:pPr>
            <a:r>
              <a:rPr lang="en-US" sz="2600">
                <a:latin typeface="Calibri"/>
                <a:ea typeface="Calibri"/>
                <a:cs typeface="Calibri"/>
                <a:sym typeface="Calibri"/>
              </a:rPr>
              <a:t>Data Description</a:t>
            </a:r>
            <a:endParaRPr sz="3000">
              <a:latin typeface="Calibri"/>
              <a:ea typeface="Calibri"/>
              <a:cs typeface="Calibri"/>
              <a:sym typeface="Calibri"/>
            </a:endParaRPr>
          </a:p>
          <a:p>
            <a:pPr marL="514350" lvl="0" indent="-514350" algn="l" rtl="0">
              <a:lnSpc>
                <a:spcPct val="100000"/>
              </a:lnSpc>
              <a:spcBef>
                <a:spcPts val="480"/>
              </a:spcBef>
              <a:spcAft>
                <a:spcPts val="0"/>
              </a:spcAft>
              <a:buSzPts val="2600"/>
              <a:buFont typeface="Calibri"/>
              <a:buAutoNum type="arabicPeriod"/>
            </a:pPr>
            <a:r>
              <a:rPr lang="en-US" sz="2600">
                <a:latin typeface="Calibri"/>
                <a:ea typeface="Calibri"/>
                <a:cs typeface="Calibri"/>
                <a:sym typeface="Calibri"/>
              </a:rPr>
              <a:t>Methodology &amp; Analysis</a:t>
            </a:r>
            <a:endParaRPr sz="3000">
              <a:latin typeface="Calibri"/>
              <a:ea typeface="Calibri"/>
              <a:cs typeface="Calibri"/>
              <a:sym typeface="Calibri"/>
            </a:endParaRPr>
          </a:p>
          <a:p>
            <a:pPr marL="514350" lvl="0" indent="-514350" algn="l" rtl="0">
              <a:lnSpc>
                <a:spcPct val="100000"/>
              </a:lnSpc>
              <a:spcBef>
                <a:spcPts val="480"/>
              </a:spcBef>
              <a:spcAft>
                <a:spcPts val="0"/>
              </a:spcAft>
              <a:buSzPts val="2600"/>
              <a:buFont typeface="Calibri"/>
              <a:buAutoNum type="arabicPeriod"/>
            </a:pPr>
            <a:r>
              <a:rPr lang="en-US" sz="2600">
                <a:latin typeface="Calibri"/>
                <a:ea typeface="Calibri"/>
                <a:cs typeface="Calibri"/>
                <a:sym typeface="Calibri"/>
              </a:rPr>
              <a:t>Results / Findings</a:t>
            </a:r>
            <a:endParaRPr>
              <a:latin typeface="Calibri"/>
              <a:ea typeface="Calibri"/>
              <a:cs typeface="Calibri"/>
              <a:sym typeface="Calibri"/>
            </a:endParaRPr>
          </a:p>
          <a:p>
            <a:pPr marL="0" lvl="0" indent="0" algn="l" rtl="0">
              <a:lnSpc>
                <a:spcPct val="100000"/>
              </a:lnSpc>
              <a:spcBef>
                <a:spcPts val="480"/>
              </a:spcBef>
              <a:spcAft>
                <a:spcPts val="0"/>
              </a:spcAft>
              <a:buSzPts val="2400"/>
              <a:buNone/>
            </a:pPr>
            <a:endParaRPr sz="2600">
              <a:latin typeface="Calibri"/>
              <a:ea typeface="Calibri"/>
              <a:cs typeface="Calibri"/>
              <a:sym typeface="Calibri"/>
            </a:endParaRPr>
          </a:p>
        </p:txBody>
      </p:sp>
      <p:sp>
        <p:nvSpPr>
          <p:cNvPr id="219" name="Google Shape;219;p2"/>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4"/>
          <p:cNvSpPr txBox="1">
            <a:spLocks noGrp="1"/>
          </p:cNvSpPr>
          <p:nvPr>
            <p:ph type="title"/>
          </p:nvPr>
        </p:nvSpPr>
        <p:spPr>
          <a:xfrm>
            <a:off x="457200" y="1107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DATA DESCRIPTION</a:t>
            </a:r>
            <a:endParaRPr b="1">
              <a:solidFill>
                <a:schemeClr val="dk2"/>
              </a:solidFill>
              <a:latin typeface="Calibri"/>
              <a:ea typeface="Calibri"/>
              <a:cs typeface="Calibri"/>
              <a:sym typeface="Calibri"/>
            </a:endParaRPr>
          </a:p>
        </p:txBody>
      </p:sp>
      <p:sp>
        <p:nvSpPr>
          <p:cNvPr id="388" name="Google Shape;388;p14"/>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389" name="Google Shape;389;p14"/>
          <p:cNvSpPr txBox="1"/>
          <p:nvPr/>
        </p:nvSpPr>
        <p:spPr>
          <a:xfrm>
            <a:off x="6660415" y="1747267"/>
            <a:ext cx="3816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SAA</a:t>
            </a:r>
            <a:endParaRPr sz="1400" b="0" i="0" u="none" strike="noStrike" cap="none">
              <a:solidFill>
                <a:schemeClr val="dk1"/>
              </a:solidFill>
              <a:latin typeface="Arial"/>
              <a:ea typeface="Arial"/>
              <a:cs typeface="Arial"/>
              <a:sym typeface="Arial"/>
            </a:endParaRPr>
          </a:p>
        </p:txBody>
      </p:sp>
      <p:sp>
        <p:nvSpPr>
          <p:cNvPr id="390" name="Google Shape;390;p14"/>
          <p:cNvSpPr txBox="1"/>
          <p:nvPr/>
        </p:nvSpPr>
        <p:spPr>
          <a:xfrm>
            <a:off x="796602" y="1253800"/>
            <a:ext cx="35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800" b="1">
                <a:solidFill>
                  <a:schemeClr val="dk1"/>
                </a:solidFill>
                <a:latin typeface="Calibri"/>
                <a:ea typeface="Calibri"/>
                <a:cs typeface="Calibri"/>
                <a:sym typeface="Calibri"/>
              </a:rPr>
              <a:t>ATM Swaption Black LIBOR Vols</a:t>
            </a:r>
            <a:endParaRPr sz="1800" b="1" i="0" u="none" strike="noStrike" cap="none">
              <a:solidFill>
                <a:srgbClr val="000000"/>
              </a:solidFill>
              <a:latin typeface="Arial"/>
              <a:ea typeface="Arial"/>
              <a:cs typeface="Arial"/>
              <a:sym typeface="Arial"/>
            </a:endParaRPr>
          </a:p>
        </p:txBody>
      </p:sp>
      <p:pic>
        <p:nvPicPr>
          <p:cNvPr id="391" name="Google Shape;391;p14"/>
          <p:cNvPicPr preferRelativeResize="0"/>
          <p:nvPr/>
        </p:nvPicPr>
        <p:blipFill rotWithShape="1">
          <a:blip r:embed="rId3">
            <a:alphaModFix/>
          </a:blip>
          <a:srcRect/>
          <a:stretch/>
        </p:blipFill>
        <p:spPr>
          <a:xfrm>
            <a:off x="796594" y="1623101"/>
            <a:ext cx="7156359" cy="42228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6"/>
          <p:cNvSpPr txBox="1">
            <a:spLocks noGrp="1"/>
          </p:cNvSpPr>
          <p:nvPr>
            <p:ph type="title"/>
          </p:nvPr>
        </p:nvSpPr>
        <p:spPr>
          <a:xfrm>
            <a:off x="457200" y="93525"/>
            <a:ext cx="8214300" cy="692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METHODOLOGY &amp; ANALYSIS </a:t>
            </a:r>
            <a:endParaRPr b="1">
              <a:solidFill>
                <a:schemeClr val="dk2"/>
              </a:solidFill>
              <a:latin typeface="Calibri"/>
              <a:ea typeface="Calibri"/>
              <a:cs typeface="Calibri"/>
              <a:sym typeface="Calibri"/>
            </a:endParaRPr>
          </a:p>
        </p:txBody>
      </p:sp>
      <p:sp>
        <p:nvSpPr>
          <p:cNvPr id="398" name="Google Shape;398;p56"/>
          <p:cNvSpPr txBox="1">
            <a:spLocks noGrp="1"/>
          </p:cNvSpPr>
          <p:nvPr>
            <p:ph type="body" idx="1"/>
          </p:nvPr>
        </p:nvSpPr>
        <p:spPr>
          <a:xfrm>
            <a:off x="457200" y="722780"/>
            <a:ext cx="8467800" cy="4118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400" b="1">
                <a:latin typeface="Calibri"/>
                <a:ea typeface="Calibri"/>
                <a:cs typeface="Calibri"/>
                <a:sym typeface="Calibri"/>
              </a:rPr>
              <a:t>PHASE 1</a:t>
            </a:r>
            <a:r>
              <a:rPr lang="en-US" sz="2000" b="1">
                <a:latin typeface="Calibri"/>
                <a:ea typeface="Calibri"/>
                <a:cs typeface="Calibri"/>
                <a:sym typeface="Calibri"/>
              </a:rPr>
              <a:t>:</a:t>
            </a:r>
            <a:endParaRPr sz="2000" b="1">
              <a:latin typeface="Calibri"/>
              <a:ea typeface="Calibri"/>
              <a:cs typeface="Calibri"/>
              <a:sym typeface="Calibri"/>
            </a:endParaRPr>
          </a:p>
          <a:p>
            <a:pPr marL="0" lvl="0" indent="0" algn="l" rtl="0">
              <a:lnSpc>
                <a:spcPct val="90000"/>
              </a:lnSpc>
              <a:spcBef>
                <a:spcPts val="0"/>
              </a:spcBef>
              <a:spcAft>
                <a:spcPts val="0"/>
              </a:spcAft>
              <a:buNone/>
            </a:pPr>
            <a:endParaRPr sz="900" b="1">
              <a:latin typeface="Calibri"/>
              <a:ea typeface="Calibri"/>
              <a:cs typeface="Calibri"/>
              <a:sym typeface="Calibri"/>
            </a:endParaRPr>
          </a:p>
          <a:p>
            <a:pPr marL="457200" lvl="0" indent="-381000" algn="l" rtl="0">
              <a:lnSpc>
                <a:spcPct val="100000"/>
              </a:lnSpc>
              <a:spcBef>
                <a:spcPts val="0"/>
              </a:spcBef>
              <a:spcAft>
                <a:spcPts val="0"/>
              </a:spcAft>
              <a:buSzPts val="2400"/>
              <a:buFont typeface="Calibri"/>
              <a:buChar char="●"/>
            </a:pPr>
            <a:r>
              <a:rPr lang="en-US" sz="2400" b="1">
                <a:latin typeface="Calibri"/>
                <a:ea typeface="Calibri"/>
                <a:cs typeface="Calibri"/>
                <a:sym typeface="Calibri"/>
              </a:rPr>
              <a:t>MSR:</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MSR profile fitted using Cubic Spline w.r.t FNCL, FNCI and 3 swap rates</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Daily changes for MSR calculated using spline fit.</a:t>
            </a:r>
            <a:endParaRPr/>
          </a:p>
          <a:p>
            <a:pPr marL="914400" lvl="0" indent="0" algn="l" rtl="0">
              <a:lnSpc>
                <a:spcPct val="100000"/>
              </a:lnSpc>
              <a:spcBef>
                <a:spcPts val="360"/>
              </a:spcBef>
              <a:spcAft>
                <a:spcPts val="0"/>
              </a:spcAft>
              <a:buNone/>
            </a:pPr>
            <a:endParaRPr sz="1300"/>
          </a:p>
          <a:p>
            <a:pPr marL="457200" lvl="0" indent="-381000" algn="l" rtl="0">
              <a:spcBef>
                <a:spcPts val="0"/>
              </a:spcBef>
              <a:spcAft>
                <a:spcPts val="0"/>
              </a:spcAft>
              <a:buSzPts val="2400"/>
              <a:buFont typeface="Calibri"/>
              <a:buChar char="●"/>
            </a:pPr>
            <a:r>
              <a:rPr lang="en-US" sz="2400" b="1">
                <a:latin typeface="Calibri"/>
                <a:ea typeface="Calibri"/>
                <a:cs typeface="Calibri"/>
                <a:sym typeface="Calibri"/>
              </a:rPr>
              <a:t>TBA:</a:t>
            </a:r>
            <a:endParaRPr/>
          </a:p>
          <a:p>
            <a:pPr marL="914400" lvl="1" indent="-342900" algn="l" rtl="0">
              <a:spcBef>
                <a:spcPts val="360"/>
              </a:spcBef>
              <a:spcAft>
                <a:spcPts val="0"/>
              </a:spcAft>
              <a:buSzPts val="1800"/>
              <a:buChar char="»"/>
            </a:pPr>
            <a:r>
              <a:rPr lang="en-US" sz="2000">
                <a:latin typeface="Calibri"/>
                <a:ea typeface="Calibri"/>
                <a:cs typeface="Calibri"/>
                <a:sym typeface="Calibri"/>
              </a:rPr>
              <a:t>TBA profile fitted using Cubic Spline. </a:t>
            </a:r>
            <a:endParaRPr sz="2000">
              <a:latin typeface="Calibri"/>
              <a:ea typeface="Calibri"/>
              <a:cs typeface="Calibri"/>
              <a:sym typeface="Calibri"/>
            </a:endParaRPr>
          </a:p>
          <a:p>
            <a:pPr marL="914400" lvl="1" indent="-342900" algn="l" rtl="0">
              <a:spcBef>
                <a:spcPts val="360"/>
              </a:spcBef>
              <a:spcAft>
                <a:spcPts val="0"/>
              </a:spcAft>
              <a:buSzPts val="1800"/>
              <a:buChar char="»"/>
            </a:pPr>
            <a:r>
              <a:rPr lang="en-US" sz="2000">
                <a:latin typeface="Calibri"/>
                <a:ea typeface="Calibri"/>
                <a:cs typeface="Calibri"/>
                <a:sym typeface="Calibri"/>
              </a:rPr>
              <a:t>Assumption: Affected only by FNCL rates. </a:t>
            </a:r>
            <a:endParaRPr/>
          </a:p>
          <a:p>
            <a:pPr marL="914400" lvl="1" indent="-342900" algn="l" rtl="0">
              <a:spcBef>
                <a:spcPts val="360"/>
              </a:spcBef>
              <a:spcAft>
                <a:spcPts val="0"/>
              </a:spcAft>
              <a:buSzPts val="1800"/>
              <a:buChar char="»"/>
            </a:pPr>
            <a:r>
              <a:rPr lang="en-US" sz="2000">
                <a:latin typeface="Calibri"/>
                <a:ea typeface="Calibri"/>
                <a:cs typeface="Calibri"/>
                <a:sym typeface="Calibri"/>
              </a:rPr>
              <a:t>Daily changes for TBA calculated using spline fit.</a:t>
            </a:r>
            <a:endParaRPr/>
          </a:p>
          <a:p>
            <a:pPr marL="914400" lvl="1" indent="-342900" algn="l" rtl="0">
              <a:spcBef>
                <a:spcPts val="360"/>
              </a:spcBef>
              <a:spcAft>
                <a:spcPts val="0"/>
              </a:spcAft>
              <a:buSzPts val="1800"/>
              <a:buChar char="»"/>
            </a:pPr>
            <a:r>
              <a:rPr lang="en-US" sz="2000">
                <a:latin typeface="Calibri"/>
                <a:ea typeface="Calibri"/>
                <a:cs typeface="Calibri"/>
                <a:sym typeface="Calibri"/>
              </a:rPr>
              <a:t>DV01 and CV01 were computed -$99497.18 &amp;  $-435.36 respectively.</a:t>
            </a:r>
            <a:endParaRPr sz="2000">
              <a:latin typeface="Calibri"/>
              <a:ea typeface="Calibri"/>
              <a:cs typeface="Calibri"/>
              <a:sym typeface="Calibri"/>
            </a:endParaRPr>
          </a:p>
          <a:p>
            <a:pPr marL="0" lvl="0" indent="0" algn="l" rtl="0">
              <a:lnSpc>
                <a:spcPct val="100000"/>
              </a:lnSpc>
              <a:spcBef>
                <a:spcPts val="360"/>
              </a:spcBef>
              <a:spcAft>
                <a:spcPts val="0"/>
              </a:spcAft>
              <a:buNone/>
            </a:pPr>
            <a:endParaRPr sz="2000">
              <a:latin typeface="Calibri"/>
              <a:ea typeface="Calibri"/>
              <a:cs typeface="Calibri"/>
              <a:sym typeface="Calibri"/>
            </a:endParaRPr>
          </a:p>
        </p:txBody>
      </p:sp>
      <p:sp>
        <p:nvSpPr>
          <p:cNvPr id="399" name="Google Shape;399;p56"/>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pic>
        <p:nvPicPr>
          <p:cNvPr id="400" name="Google Shape;400;p56" descr="Chart, line chart&#10;&#10;Description automatically generated"/>
          <p:cNvPicPr preferRelativeResize="0"/>
          <p:nvPr/>
        </p:nvPicPr>
        <p:blipFill rotWithShape="1">
          <a:blip r:embed="rId3">
            <a:alphaModFix/>
          </a:blip>
          <a:srcRect/>
          <a:stretch/>
        </p:blipFill>
        <p:spPr>
          <a:xfrm>
            <a:off x="3765700" y="4563975"/>
            <a:ext cx="4795101" cy="2293175"/>
          </a:xfrm>
          <a:prstGeom prst="rect">
            <a:avLst/>
          </a:prstGeom>
          <a:noFill/>
          <a:ln>
            <a:noFill/>
          </a:ln>
        </p:spPr>
      </p:pic>
      <p:sp>
        <p:nvSpPr>
          <p:cNvPr id="401" name="Google Shape;401;p56"/>
          <p:cNvSpPr txBox="1"/>
          <p:nvPr/>
        </p:nvSpPr>
        <p:spPr>
          <a:xfrm>
            <a:off x="457200" y="4563975"/>
            <a:ext cx="3369600" cy="60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a:solidFill>
                  <a:schemeClr val="dk1"/>
                </a:solidFill>
                <a:latin typeface="Calibri"/>
                <a:ea typeface="Calibri"/>
                <a:cs typeface="Calibri"/>
                <a:sym typeface="Calibri"/>
              </a:rPr>
              <a:t>TBA Profile Fit- Cubic Spline</a:t>
            </a:r>
            <a:endParaRPr sz="1850" b="1"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gacdafbb8e0_0_18"/>
          <p:cNvPicPr preferRelativeResize="0"/>
          <p:nvPr/>
        </p:nvPicPr>
        <p:blipFill rotWithShape="1">
          <a:blip r:embed="rId3">
            <a:alphaModFix/>
          </a:blip>
          <a:srcRect/>
          <a:stretch/>
        </p:blipFill>
        <p:spPr>
          <a:xfrm>
            <a:off x="2568055" y="883200"/>
            <a:ext cx="3676191" cy="2545800"/>
          </a:xfrm>
          <a:prstGeom prst="rect">
            <a:avLst/>
          </a:prstGeom>
          <a:noFill/>
          <a:ln>
            <a:noFill/>
          </a:ln>
        </p:spPr>
      </p:pic>
      <p:pic>
        <p:nvPicPr>
          <p:cNvPr id="407" name="Google Shape;407;gacdafbb8e0_0_18"/>
          <p:cNvPicPr preferRelativeResize="0"/>
          <p:nvPr/>
        </p:nvPicPr>
        <p:blipFill rotWithShape="1">
          <a:blip r:embed="rId4">
            <a:alphaModFix/>
          </a:blip>
          <a:srcRect/>
          <a:stretch/>
        </p:blipFill>
        <p:spPr>
          <a:xfrm>
            <a:off x="166600" y="3429000"/>
            <a:ext cx="3915550" cy="2545800"/>
          </a:xfrm>
          <a:prstGeom prst="rect">
            <a:avLst/>
          </a:prstGeom>
          <a:noFill/>
          <a:ln>
            <a:noFill/>
          </a:ln>
        </p:spPr>
      </p:pic>
      <p:pic>
        <p:nvPicPr>
          <p:cNvPr id="408" name="Google Shape;408;gacdafbb8e0_0_18"/>
          <p:cNvPicPr preferRelativeResize="0"/>
          <p:nvPr/>
        </p:nvPicPr>
        <p:blipFill rotWithShape="1">
          <a:blip r:embed="rId5">
            <a:alphaModFix/>
          </a:blip>
          <a:srcRect/>
          <a:stretch/>
        </p:blipFill>
        <p:spPr>
          <a:xfrm>
            <a:off x="4771249" y="3601917"/>
            <a:ext cx="3915550" cy="2600316"/>
          </a:xfrm>
          <a:prstGeom prst="rect">
            <a:avLst/>
          </a:prstGeom>
          <a:noFill/>
          <a:ln>
            <a:noFill/>
          </a:ln>
        </p:spPr>
      </p:pic>
      <p:sp>
        <p:nvSpPr>
          <p:cNvPr id="409" name="Google Shape;409;gacdafbb8e0_0_18"/>
          <p:cNvSpPr txBox="1"/>
          <p:nvPr/>
        </p:nvSpPr>
        <p:spPr>
          <a:xfrm>
            <a:off x="166600" y="525633"/>
            <a:ext cx="367619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1" i="0" u="none" strike="noStrike" cap="none">
              <a:solidFill>
                <a:srgbClr val="000000"/>
              </a:solidFill>
              <a:latin typeface="Arial"/>
              <a:ea typeface="Arial"/>
              <a:cs typeface="Arial"/>
              <a:sym typeface="Arial"/>
            </a:endParaRPr>
          </a:p>
        </p:txBody>
      </p:sp>
      <p:sp>
        <p:nvSpPr>
          <p:cNvPr id="410" name="Google Shape;410;gacdafbb8e0_0_18"/>
          <p:cNvSpPr txBox="1">
            <a:spLocks noGrp="1"/>
          </p:cNvSpPr>
          <p:nvPr>
            <p:ph type="title"/>
          </p:nvPr>
        </p:nvSpPr>
        <p:spPr>
          <a:xfrm>
            <a:off x="765424" y="390167"/>
            <a:ext cx="7844320" cy="3693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sz="2700" b="1">
                <a:solidFill>
                  <a:schemeClr val="dk2"/>
                </a:solidFill>
                <a:latin typeface="Calibri"/>
                <a:ea typeface="Calibri"/>
                <a:cs typeface="Calibri"/>
                <a:sym typeface="Calibri"/>
              </a:rPr>
              <a:t>MSR changes w.r.t swaps</a:t>
            </a:r>
            <a:endParaRPr sz="2700"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5"/>
          <p:cNvSpPr txBox="1">
            <a:spLocks noGrp="1"/>
          </p:cNvSpPr>
          <p:nvPr>
            <p:ph type="title"/>
          </p:nvPr>
        </p:nvSpPr>
        <p:spPr>
          <a:xfrm>
            <a:off x="491400" y="205200"/>
            <a:ext cx="8077500" cy="835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METHODOLOGY &amp; ANALYSIS </a:t>
            </a:r>
            <a:endParaRPr b="1">
              <a:solidFill>
                <a:schemeClr val="dk2"/>
              </a:solidFill>
              <a:latin typeface="Calibri"/>
              <a:ea typeface="Calibri"/>
              <a:cs typeface="Calibri"/>
              <a:sym typeface="Calibri"/>
            </a:endParaRPr>
          </a:p>
        </p:txBody>
      </p:sp>
      <p:sp>
        <p:nvSpPr>
          <p:cNvPr id="417" name="Google Shape;417;p15"/>
          <p:cNvSpPr txBox="1">
            <a:spLocks noGrp="1"/>
          </p:cNvSpPr>
          <p:nvPr>
            <p:ph type="body" idx="1"/>
          </p:nvPr>
        </p:nvSpPr>
        <p:spPr>
          <a:xfrm>
            <a:off x="491399" y="979200"/>
            <a:ext cx="8467800" cy="411810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SzPts val="2600"/>
              <a:buFont typeface="Arial"/>
              <a:buChar char="•"/>
            </a:pPr>
            <a:r>
              <a:rPr lang="en-US" sz="2400">
                <a:latin typeface="Calibri"/>
                <a:ea typeface="Calibri"/>
                <a:cs typeface="Calibri"/>
                <a:sym typeface="Calibri"/>
              </a:rPr>
              <a:t>Implement functions for building Yield Curve using Swap Rates, Valuing Swaps and Swaptions.</a:t>
            </a:r>
            <a:endParaRPr/>
          </a:p>
          <a:p>
            <a:pPr marL="0" lvl="0" indent="0" algn="l" rtl="0">
              <a:lnSpc>
                <a:spcPct val="90000"/>
              </a:lnSpc>
              <a:spcBef>
                <a:spcPts val="0"/>
              </a:spcBef>
              <a:spcAft>
                <a:spcPts val="0"/>
              </a:spcAft>
              <a:buSzPts val="2600"/>
              <a:buNone/>
            </a:pPr>
            <a:endParaRPr sz="1000">
              <a:latin typeface="Calibri"/>
              <a:ea typeface="Calibri"/>
              <a:cs typeface="Calibri"/>
              <a:sym typeface="Calibri"/>
            </a:endParaRPr>
          </a:p>
          <a:p>
            <a:pPr marL="914400" lvl="1" indent="-342900" algn="l" rtl="0">
              <a:lnSpc>
                <a:spcPct val="90000"/>
              </a:lnSpc>
              <a:spcBef>
                <a:spcPts val="360"/>
              </a:spcBef>
              <a:spcAft>
                <a:spcPts val="0"/>
              </a:spcAft>
              <a:buSzPts val="1800"/>
              <a:buChar char="»"/>
            </a:pPr>
            <a:r>
              <a:rPr lang="en-US" sz="2400">
                <a:latin typeface="Calibri"/>
                <a:ea typeface="Calibri"/>
                <a:cs typeface="Calibri"/>
                <a:sym typeface="Calibri"/>
              </a:rPr>
              <a:t>Swap rates were interpolated using spline function </a:t>
            </a:r>
            <a:endParaRPr/>
          </a:p>
          <a:p>
            <a:pPr marL="914400" lvl="1" indent="-342900" algn="l" rtl="0">
              <a:lnSpc>
                <a:spcPct val="90000"/>
              </a:lnSpc>
              <a:spcBef>
                <a:spcPts val="360"/>
              </a:spcBef>
              <a:spcAft>
                <a:spcPts val="0"/>
              </a:spcAft>
              <a:buSzPts val="1800"/>
              <a:buChar char="»"/>
            </a:pPr>
            <a:r>
              <a:rPr lang="en-US" sz="2400">
                <a:latin typeface="Calibri"/>
                <a:ea typeface="Calibri"/>
                <a:cs typeface="Calibri"/>
                <a:sym typeface="Calibri"/>
              </a:rPr>
              <a:t>Discount factors were calculated from swap rates by bootstrapping.</a:t>
            </a:r>
            <a:endParaRPr sz="2400">
              <a:latin typeface="Calibri"/>
              <a:ea typeface="Calibri"/>
              <a:cs typeface="Calibri"/>
              <a:sym typeface="Calibri"/>
            </a:endParaRPr>
          </a:p>
          <a:p>
            <a:pPr marL="914400" lvl="1" indent="-368300" algn="l" rtl="0">
              <a:spcBef>
                <a:spcPts val="360"/>
              </a:spcBef>
              <a:spcAft>
                <a:spcPts val="0"/>
              </a:spcAft>
              <a:buSzPts val="2200"/>
              <a:buChar char="»"/>
            </a:pPr>
            <a:r>
              <a:rPr lang="en-US" sz="2400">
                <a:latin typeface="Calibri"/>
                <a:ea typeface="Calibri"/>
                <a:cs typeface="Calibri"/>
                <a:sym typeface="Calibri"/>
              </a:rPr>
              <a:t>DV01 was computed and daily changes for Swap were calculated. </a:t>
            </a:r>
            <a:endParaRPr sz="2800">
              <a:latin typeface="Calibri"/>
              <a:ea typeface="Calibri"/>
              <a:cs typeface="Calibri"/>
              <a:sym typeface="Calibri"/>
            </a:endParaRPr>
          </a:p>
          <a:p>
            <a:pPr marL="914400" lvl="1" indent="-228600" algn="l" rtl="0">
              <a:lnSpc>
                <a:spcPct val="90000"/>
              </a:lnSpc>
              <a:spcBef>
                <a:spcPts val="360"/>
              </a:spcBef>
              <a:spcAft>
                <a:spcPts val="0"/>
              </a:spcAft>
              <a:buSzPts val="1800"/>
              <a:buNone/>
            </a:pPr>
            <a:endParaRPr>
              <a:latin typeface="Calibri"/>
              <a:ea typeface="Calibri"/>
              <a:cs typeface="Calibri"/>
              <a:sym typeface="Calibri"/>
            </a:endParaRPr>
          </a:p>
          <a:p>
            <a:pPr marL="914400" lvl="1" indent="-228600" algn="l" rtl="0">
              <a:lnSpc>
                <a:spcPct val="90000"/>
              </a:lnSpc>
              <a:spcBef>
                <a:spcPts val="360"/>
              </a:spcBef>
              <a:spcAft>
                <a:spcPts val="0"/>
              </a:spcAft>
              <a:buSzPts val="1800"/>
              <a:buNone/>
            </a:pPr>
            <a:endParaRPr>
              <a:latin typeface="Calibri"/>
              <a:ea typeface="Calibri"/>
              <a:cs typeface="Calibri"/>
              <a:sym typeface="Calibri"/>
            </a:endParaRPr>
          </a:p>
        </p:txBody>
      </p:sp>
      <p:sp>
        <p:nvSpPr>
          <p:cNvPr id="418" name="Google Shape;418;p15"/>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pic>
        <p:nvPicPr>
          <p:cNvPr id="419" name="Google Shape;419;p15"/>
          <p:cNvPicPr preferRelativeResize="0"/>
          <p:nvPr/>
        </p:nvPicPr>
        <p:blipFill rotWithShape="1">
          <a:blip r:embed="rId3">
            <a:alphaModFix/>
          </a:blip>
          <a:srcRect/>
          <a:stretch/>
        </p:blipFill>
        <p:spPr>
          <a:xfrm>
            <a:off x="3231673" y="4077324"/>
            <a:ext cx="3862625" cy="2481048"/>
          </a:xfrm>
          <a:prstGeom prst="rect">
            <a:avLst/>
          </a:prstGeom>
          <a:noFill/>
          <a:ln>
            <a:noFill/>
          </a:ln>
        </p:spPr>
      </p:pic>
      <p:sp>
        <p:nvSpPr>
          <p:cNvPr id="420" name="Google Shape;420;p15"/>
          <p:cNvSpPr txBox="1"/>
          <p:nvPr/>
        </p:nvSpPr>
        <p:spPr>
          <a:xfrm>
            <a:off x="4356642" y="3760200"/>
            <a:ext cx="2063700" cy="25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200" b="1" i="0" u="none" strike="noStrike" cap="none">
                <a:solidFill>
                  <a:schemeClr val="dk1"/>
                </a:solidFill>
                <a:latin typeface="Calibri"/>
                <a:ea typeface="Calibri"/>
                <a:cs typeface="Calibri"/>
                <a:sym typeface="Calibri"/>
              </a:rPr>
              <a:t>Swap Profile Fit- Cubic Spline</a:t>
            </a:r>
            <a:endParaRPr sz="1200" b="1"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acdafbb8e0_0_0"/>
          <p:cNvSpPr txBox="1">
            <a:spLocks noGrp="1"/>
          </p:cNvSpPr>
          <p:nvPr>
            <p:ph type="title"/>
          </p:nvPr>
        </p:nvSpPr>
        <p:spPr>
          <a:xfrm>
            <a:off x="422999" y="86273"/>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METHODOLOGY &amp; ANALYSIS</a:t>
            </a:r>
            <a:endParaRPr b="1">
              <a:solidFill>
                <a:schemeClr val="dk2"/>
              </a:solidFill>
              <a:latin typeface="Calibri"/>
              <a:ea typeface="Calibri"/>
              <a:cs typeface="Calibri"/>
              <a:sym typeface="Calibri"/>
            </a:endParaRPr>
          </a:p>
        </p:txBody>
      </p:sp>
      <p:sp>
        <p:nvSpPr>
          <p:cNvPr id="427" name="Google Shape;427;gacdafbb8e0_0_0"/>
          <p:cNvSpPr txBox="1">
            <a:spLocks noGrp="1"/>
          </p:cNvSpPr>
          <p:nvPr>
            <p:ph type="body" idx="1"/>
          </p:nvPr>
        </p:nvSpPr>
        <p:spPr>
          <a:xfrm>
            <a:off x="457200" y="856123"/>
            <a:ext cx="8161200" cy="5082339"/>
          </a:xfrm>
          <a:prstGeom prst="rect">
            <a:avLst/>
          </a:prstGeom>
          <a:noFill/>
          <a:ln>
            <a:noFill/>
          </a:ln>
        </p:spPr>
        <p:txBody>
          <a:bodyPr spcFirstLastPara="1" wrap="square" lIns="91425" tIns="45700" rIns="91425" bIns="45700" anchor="t" anchorCtr="0">
            <a:normAutofit/>
          </a:bodyPr>
          <a:lstStyle/>
          <a:p>
            <a:pPr marL="514350" lvl="0" indent="-349250" algn="l" rtl="0">
              <a:lnSpc>
                <a:spcPct val="100000"/>
              </a:lnSpc>
              <a:spcBef>
                <a:spcPts val="0"/>
              </a:spcBef>
              <a:spcAft>
                <a:spcPts val="0"/>
              </a:spcAft>
              <a:buSzPts val="2600"/>
              <a:buFont typeface="Arial"/>
              <a:buNone/>
            </a:pPr>
            <a:endParaRPr sz="2400" b="1">
              <a:latin typeface="Calibri"/>
              <a:ea typeface="Calibri"/>
              <a:cs typeface="Calibri"/>
              <a:sym typeface="Calibri"/>
            </a:endParaRPr>
          </a:p>
          <a:p>
            <a:pPr marL="514350" lvl="0" indent="-514350" algn="l" rtl="0">
              <a:lnSpc>
                <a:spcPct val="100000"/>
              </a:lnSpc>
              <a:spcBef>
                <a:spcPts val="0"/>
              </a:spcBef>
              <a:spcAft>
                <a:spcPts val="0"/>
              </a:spcAft>
              <a:buSzPts val="2600"/>
              <a:buFont typeface="Arial"/>
              <a:buChar char="•"/>
            </a:pPr>
            <a:r>
              <a:rPr lang="en-US" sz="2400" b="1">
                <a:latin typeface="Calibri"/>
                <a:ea typeface="Calibri"/>
                <a:cs typeface="Calibri"/>
                <a:sym typeface="Calibri"/>
              </a:rPr>
              <a:t>SWAPTIONS:</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Valued using Black model</a:t>
            </a:r>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DV01, CV01 and Vega were computed</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Daily changes of Swaptions calculated using DV01, CV01 and Vega</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MSR has negative convexity which was hedged using Swaption</a:t>
            </a:r>
            <a:endParaRPr sz="2000">
              <a:latin typeface="Calibri"/>
              <a:ea typeface="Calibri"/>
              <a:cs typeface="Calibri"/>
              <a:sym typeface="Calibri"/>
            </a:endParaRPr>
          </a:p>
        </p:txBody>
      </p:sp>
      <p:sp>
        <p:nvSpPr>
          <p:cNvPr id="428" name="Google Shape;428;gacdafbb8e0_0_0"/>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sp>
        <p:nvSpPr>
          <p:cNvPr id="429" name="Google Shape;429;gacdafbb8e0_0_0"/>
          <p:cNvSpPr txBox="1"/>
          <p:nvPr/>
        </p:nvSpPr>
        <p:spPr>
          <a:xfrm>
            <a:off x="6660415" y="1747267"/>
            <a:ext cx="381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SAA</a:t>
            </a:r>
            <a:endParaRPr sz="1400" b="0" i="0" u="none" strike="noStrike" cap="none">
              <a:solidFill>
                <a:schemeClr val="dk1"/>
              </a:solidFill>
              <a:latin typeface="Arial"/>
              <a:ea typeface="Arial"/>
              <a:cs typeface="Arial"/>
              <a:sym typeface="Arial"/>
            </a:endParaRPr>
          </a:p>
        </p:txBody>
      </p:sp>
      <p:pic>
        <p:nvPicPr>
          <p:cNvPr id="430" name="Google Shape;430;gacdafbb8e0_0_0"/>
          <p:cNvPicPr preferRelativeResize="0"/>
          <p:nvPr/>
        </p:nvPicPr>
        <p:blipFill rotWithShape="1">
          <a:blip r:embed="rId3">
            <a:alphaModFix/>
          </a:blip>
          <a:srcRect/>
          <a:stretch/>
        </p:blipFill>
        <p:spPr>
          <a:xfrm>
            <a:off x="2101985" y="2094048"/>
            <a:ext cx="5814901" cy="16319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422999" y="3490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METHODOLOGY &amp; ANALYSIS</a:t>
            </a:r>
            <a:endParaRPr b="1">
              <a:solidFill>
                <a:schemeClr val="dk2"/>
              </a:solidFill>
              <a:latin typeface="Calibri"/>
              <a:ea typeface="Calibri"/>
              <a:cs typeface="Calibri"/>
              <a:sym typeface="Calibri"/>
            </a:endParaRPr>
          </a:p>
        </p:txBody>
      </p:sp>
      <p:sp>
        <p:nvSpPr>
          <p:cNvPr id="437" name="Google Shape;437;p57"/>
          <p:cNvSpPr txBox="1">
            <a:spLocks noGrp="1"/>
          </p:cNvSpPr>
          <p:nvPr>
            <p:ph type="body" idx="1"/>
          </p:nvPr>
        </p:nvSpPr>
        <p:spPr>
          <a:xfrm>
            <a:off x="491401" y="1061606"/>
            <a:ext cx="8161200" cy="508233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SzPts val="2600"/>
              <a:buFont typeface="Arial"/>
              <a:buChar char="•"/>
            </a:pPr>
            <a:r>
              <a:rPr lang="en-US" sz="2400" b="1">
                <a:latin typeface="Calibri"/>
                <a:ea typeface="Calibri"/>
                <a:cs typeface="Calibri"/>
                <a:sym typeface="Calibri"/>
              </a:rPr>
              <a:t>PHASE 2: </a:t>
            </a:r>
            <a:endParaRPr/>
          </a:p>
          <a:p>
            <a:pPr marL="914400" lvl="1" indent="-342900" algn="l" rtl="0">
              <a:lnSpc>
                <a:spcPct val="100000"/>
              </a:lnSpc>
              <a:spcBef>
                <a:spcPts val="360"/>
              </a:spcBef>
              <a:spcAft>
                <a:spcPts val="0"/>
              </a:spcAft>
              <a:buSzPts val="1800"/>
              <a:buChar char="»"/>
            </a:pPr>
            <a:r>
              <a:rPr lang="en-US" sz="2000" b="1">
                <a:latin typeface="Calibri"/>
                <a:ea typeface="Calibri"/>
                <a:cs typeface="Calibri"/>
                <a:sym typeface="Calibri"/>
              </a:rPr>
              <a:t>Determine the hedging ratios</a:t>
            </a:r>
            <a:endParaRPr/>
          </a:p>
          <a:p>
            <a:pPr marL="1371600" lvl="2" indent="-342900" algn="l" rtl="0">
              <a:lnSpc>
                <a:spcPct val="100000"/>
              </a:lnSpc>
              <a:spcBef>
                <a:spcPts val="360"/>
              </a:spcBef>
              <a:spcAft>
                <a:spcPts val="0"/>
              </a:spcAft>
              <a:buSzPts val="1800"/>
              <a:buChar char="»"/>
            </a:pPr>
            <a:r>
              <a:rPr lang="en-US" sz="2000">
                <a:latin typeface="Calibri"/>
                <a:ea typeface="Calibri"/>
                <a:cs typeface="Calibri"/>
                <a:sym typeface="Calibri"/>
              </a:rPr>
              <a:t>TBA ratio is calculated based on MSR key rate DV01 w.r.t FNCL and FNCI and TBA DV01.</a:t>
            </a:r>
            <a:endParaRPr/>
          </a:p>
          <a:p>
            <a:pPr marL="1371600" lvl="2" indent="-342900" algn="l" rtl="0">
              <a:lnSpc>
                <a:spcPct val="100000"/>
              </a:lnSpc>
              <a:spcBef>
                <a:spcPts val="360"/>
              </a:spcBef>
              <a:spcAft>
                <a:spcPts val="0"/>
              </a:spcAft>
              <a:buSzPts val="1800"/>
              <a:buChar char="»"/>
            </a:pPr>
            <a:r>
              <a:rPr lang="en-US" sz="2000">
                <a:latin typeface="Calibri"/>
                <a:ea typeface="Calibri"/>
                <a:cs typeface="Calibri"/>
                <a:sym typeface="Calibri"/>
              </a:rPr>
              <a:t>Swaption weight is calculated based on MSR and swaption CV01. </a:t>
            </a:r>
            <a:endParaRPr/>
          </a:p>
          <a:p>
            <a:pPr marL="1371600" lvl="2" indent="-342900" algn="l" rtl="0">
              <a:lnSpc>
                <a:spcPct val="100000"/>
              </a:lnSpc>
              <a:spcBef>
                <a:spcPts val="360"/>
              </a:spcBef>
              <a:spcAft>
                <a:spcPts val="0"/>
              </a:spcAft>
              <a:buSzPts val="1800"/>
              <a:buChar char="»"/>
            </a:pPr>
            <a:r>
              <a:rPr lang="en-US" sz="2000">
                <a:latin typeface="Calibri"/>
                <a:ea typeface="Calibri"/>
                <a:cs typeface="Calibri"/>
                <a:sym typeface="Calibri"/>
              </a:rPr>
              <a:t>Swap weights are calculated based on MSR key rate DV01s (net of swaption)  w.r.t 5-year, 7-year, 10-year swap rate and swap’s DV01</a:t>
            </a:r>
            <a:endParaRPr/>
          </a:p>
          <a:p>
            <a:pPr marL="914400" lvl="1" indent="-342900" algn="l" rtl="0">
              <a:lnSpc>
                <a:spcPct val="100000"/>
              </a:lnSpc>
              <a:spcBef>
                <a:spcPts val="360"/>
              </a:spcBef>
              <a:spcAft>
                <a:spcPts val="0"/>
              </a:spcAft>
              <a:buSzPts val="1800"/>
              <a:buChar char="»"/>
            </a:pPr>
            <a:r>
              <a:rPr lang="en-US" sz="2000" b="1">
                <a:latin typeface="Calibri"/>
                <a:ea typeface="Calibri"/>
                <a:cs typeface="Calibri"/>
                <a:sym typeface="Calibri"/>
              </a:rPr>
              <a:t>Estimate VaR for the hedged portfolio</a:t>
            </a:r>
            <a:endParaRPr/>
          </a:p>
          <a:p>
            <a:pPr marL="1371600" lvl="2" indent="-342900" algn="l" rtl="0">
              <a:lnSpc>
                <a:spcPct val="100000"/>
              </a:lnSpc>
              <a:spcBef>
                <a:spcPts val="360"/>
              </a:spcBef>
              <a:spcAft>
                <a:spcPts val="0"/>
              </a:spcAft>
              <a:buSzPts val="1800"/>
              <a:buChar char="»"/>
            </a:pPr>
            <a:r>
              <a:rPr lang="en-US" sz="2000">
                <a:latin typeface="Calibri"/>
                <a:ea typeface="Calibri"/>
                <a:cs typeface="Calibri"/>
                <a:sym typeface="Calibri"/>
              </a:rPr>
              <a:t>Equal weighted historically simulated 99% daily VaR</a:t>
            </a:r>
            <a:endParaRPr/>
          </a:p>
          <a:p>
            <a:pPr marL="914400" lvl="1" indent="-342900" algn="l" rtl="0">
              <a:lnSpc>
                <a:spcPct val="100000"/>
              </a:lnSpc>
              <a:spcBef>
                <a:spcPts val="360"/>
              </a:spcBef>
              <a:spcAft>
                <a:spcPts val="0"/>
              </a:spcAft>
              <a:buSzPts val="1800"/>
              <a:buChar char="»"/>
            </a:pPr>
            <a:r>
              <a:rPr lang="en-US" sz="2000" b="1">
                <a:latin typeface="Calibri"/>
                <a:ea typeface="Calibri"/>
                <a:cs typeface="Calibri"/>
                <a:sym typeface="Calibri"/>
              </a:rPr>
              <a:t>Develop Mean-VaR efficient frontier to determine optimal strategy.</a:t>
            </a:r>
            <a:endParaRPr sz="2000" b="1">
              <a:latin typeface="Calibri"/>
              <a:ea typeface="Calibri"/>
              <a:cs typeface="Calibri"/>
              <a:sym typeface="Calibri"/>
            </a:endParaRPr>
          </a:p>
        </p:txBody>
      </p:sp>
      <p:sp>
        <p:nvSpPr>
          <p:cNvPr id="438" name="Google Shape;438;p57"/>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439" name="Google Shape;439;p57"/>
          <p:cNvSpPr txBox="1"/>
          <p:nvPr/>
        </p:nvSpPr>
        <p:spPr>
          <a:xfrm>
            <a:off x="6660415" y="1747267"/>
            <a:ext cx="381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SAA</a:t>
            </a:r>
            <a:endParaRPr sz="1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8"/>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45" name="Google Shape;445;p18"/>
          <p:cNvSpPr txBox="1">
            <a:spLocks noGrp="1"/>
          </p:cNvSpPr>
          <p:nvPr>
            <p:ph type="body" idx="1"/>
          </p:nvPr>
        </p:nvSpPr>
        <p:spPr>
          <a:xfrm>
            <a:off x="457200" y="1089822"/>
            <a:ext cx="8229600" cy="188040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SzPts val="2600"/>
              <a:buFont typeface="Arial"/>
              <a:buChar char="•"/>
            </a:pPr>
            <a:r>
              <a:rPr lang="en-US" sz="2220" b="1">
                <a:latin typeface="Calibri"/>
                <a:ea typeface="Calibri"/>
                <a:cs typeface="Calibri"/>
                <a:sym typeface="Calibri"/>
              </a:rPr>
              <a:t>Optimal hedged portfolio composition (31/03/2020):</a:t>
            </a:r>
            <a:endParaRPr/>
          </a:p>
          <a:p>
            <a:pPr marL="914400" lvl="1" indent="-342900" algn="l" rtl="0">
              <a:lnSpc>
                <a:spcPct val="80000"/>
              </a:lnSpc>
              <a:spcBef>
                <a:spcPts val="360"/>
              </a:spcBef>
              <a:spcAft>
                <a:spcPts val="0"/>
              </a:spcAft>
              <a:buSzPts val="1800"/>
              <a:buChar char="»"/>
            </a:pPr>
            <a:r>
              <a:rPr lang="en-US" sz="1850">
                <a:latin typeface="Calibri"/>
                <a:ea typeface="Calibri"/>
                <a:cs typeface="Calibri"/>
                <a:sym typeface="Calibri"/>
              </a:rPr>
              <a:t>MSR asset (market value $1,098,980,779)</a:t>
            </a:r>
            <a:endParaRPr/>
          </a:p>
          <a:p>
            <a:pPr marL="914400" lvl="1" indent="-342900" algn="l" rtl="0">
              <a:lnSpc>
                <a:spcPct val="80000"/>
              </a:lnSpc>
              <a:spcBef>
                <a:spcPts val="360"/>
              </a:spcBef>
              <a:spcAft>
                <a:spcPts val="0"/>
              </a:spcAft>
              <a:buSzPts val="1800"/>
              <a:buChar char="»"/>
            </a:pPr>
            <a:r>
              <a:rPr lang="en-US" sz="1850">
                <a:latin typeface="Calibri"/>
                <a:ea typeface="Calibri"/>
                <a:cs typeface="Calibri"/>
                <a:sym typeface="Calibri"/>
              </a:rPr>
              <a:t>12.5 units of TBA</a:t>
            </a:r>
            <a:endParaRPr sz="1850">
              <a:latin typeface="Calibri"/>
              <a:ea typeface="Calibri"/>
              <a:cs typeface="Calibri"/>
              <a:sym typeface="Calibri"/>
            </a:endParaRPr>
          </a:p>
          <a:p>
            <a:pPr marL="914400" lvl="1" indent="-342900" algn="l" rtl="0">
              <a:lnSpc>
                <a:spcPct val="80000"/>
              </a:lnSpc>
              <a:spcBef>
                <a:spcPts val="360"/>
              </a:spcBef>
              <a:spcAft>
                <a:spcPts val="0"/>
              </a:spcAft>
              <a:buSzPts val="1800"/>
              <a:buChar char="»"/>
            </a:pPr>
            <a:r>
              <a:rPr lang="en-US" sz="1850">
                <a:latin typeface="Calibri"/>
                <a:ea typeface="Calibri"/>
                <a:cs typeface="Calibri"/>
                <a:sym typeface="Calibri"/>
              </a:rPr>
              <a:t>$25,090,600 notional of 10 year ATM swap</a:t>
            </a:r>
            <a:endParaRPr/>
          </a:p>
          <a:p>
            <a:pPr marL="914400" lvl="1" indent="-342900" algn="l" rtl="0">
              <a:lnSpc>
                <a:spcPct val="80000"/>
              </a:lnSpc>
              <a:spcBef>
                <a:spcPts val="360"/>
              </a:spcBef>
              <a:spcAft>
                <a:spcPts val="0"/>
              </a:spcAft>
              <a:buSzPts val="1800"/>
              <a:buChar char="»"/>
            </a:pPr>
            <a:r>
              <a:rPr lang="en-US" sz="1850">
                <a:latin typeface="Calibri"/>
                <a:ea typeface="Calibri"/>
                <a:cs typeface="Calibri"/>
                <a:sym typeface="Calibri"/>
              </a:rPr>
              <a:t>$47,822,820 3-year - 10 year payer swaption</a:t>
            </a:r>
            <a:endParaRPr/>
          </a:p>
          <a:p>
            <a:pPr marL="914400" lvl="1" indent="-342900" algn="l" rtl="0">
              <a:lnSpc>
                <a:spcPct val="80000"/>
              </a:lnSpc>
              <a:spcBef>
                <a:spcPts val="360"/>
              </a:spcBef>
              <a:spcAft>
                <a:spcPts val="0"/>
              </a:spcAft>
              <a:buSzPts val="1800"/>
              <a:buChar char="»"/>
            </a:pPr>
            <a:r>
              <a:rPr lang="en-US" sz="1850">
                <a:latin typeface="Calibri"/>
                <a:ea typeface="Calibri"/>
                <a:cs typeface="Calibri"/>
                <a:sym typeface="Calibri"/>
              </a:rPr>
              <a:t>VaR for the portfolio = $5,085,797 (on ‘2008-10-15’)</a:t>
            </a:r>
            <a:endParaRPr/>
          </a:p>
          <a:p>
            <a:pPr marL="514350" lvl="0" indent="-349250" algn="l" rtl="0">
              <a:lnSpc>
                <a:spcPct val="80000"/>
              </a:lnSpc>
              <a:spcBef>
                <a:spcPts val="0"/>
              </a:spcBef>
              <a:spcAft>
                <a:spcPts val="0"/>
              </a:spcAft>
              <a:buSzPts val="2600"/>
              <a:buFont typeface="Arial"/>
              <a:buNone/>
            </a:pPr>
            <a:endParaRPr sz="2220" b="1">
              <a:latin typeface="Calibri"/>
              <a:ea typeface="Calibri"/>
              <a:cs typeface="Calibri"/>
              <a:sym typeface="Calibri"/>
            </a:endParaRPr>
          </a:p>
        </p:txBody>
      </p:sp>
      <p:sp>
        <p:nvSpPr>
          <p:cNvPr id="446" name="Google Shape;446;p18"/>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26</a:t>
            </a:fld>
            <a:endParaRPr/>
          </a:p>
        </p:txBody>
      </p:sp>
      <p:pic>
        <p:nvPicPr>
          <p:cNvPr id="447" name="Google Shape;447;p18"/>
          <p:cNvPicPr preferRelativeResize="0"/>
          <p:nvPr/>
        </p:nvPicPr>
        <p:blipFill>
          <a:blip r:embed="rId3">
            <a:alphaModFix/>
          </a:blip>
          <a:stretch>
            <a:fillRect/>
          </a:stretch>
        </p:blipFill>
        <p:spPr>
          <a:xfrm>
            <a:off x="2209775" y="2943651"/>
            <a:ext cx="5094200" cy="3056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8"/>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53" name="Google Shape;453;p58"/>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27</a:t>
            </a:fld>
            <a:endParaRPr/>
          </a:p>
        </p:txBody>
      </p:sp>
      <p:sp>
        <p:nvSpPr>
          <p:cNvPr id="454" name="Google Shape;454;p58"/>
          <p:cNvSpPr txBox="1">
            <a:spLocks noGrp="1"/>
          </p:cNvSpPr>
          <p:nvPr>
            <p:ph type="body" idx="1"/>
          </p:nvPr>
        </p:nvSpPr>
        <p:spPr>
          <a:xfrm>
            <a:off x="457201" y="5239819"/>
            <a:ext cx="8399694" cy="44178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SzPts val="2600"/>
              <a:buFont typeface="Arial"/>
              <a:buChar char="•"/>
            </a:pPr>
            <a:r>
              <a:rPr lang="en-US" sz="1500">
                <a:latin typeface="Calibri"/>
                <a:ea typeface="Calibri"/>
                <a:cs typeface="Calibri"/>
                <a:sym typeface="Calibri"/>
              </a:rPr>
              <a:t>VaR for the hedged portfolio drops to  $3,509,433 (~30%) if we exclude the financial crisis.  </a:t>
            </a:r>
            <a:endParaRPr/>
          </a:p>
        </p:txBody>
      </p:sp>
      <p:pic>
        <p:nvPicPr>
          <p:cNvPr id="455" name="Google Shape;455;p58"/>
          <p:cNvPicPr preferRelativeResize="0"/>
          <p:nvPr/>
        </p:nvPicPr>
        <p:blipFill>
          <a:blip r:embed="rId3">
            <a:alphaModFix/>
          </a:blip>
          <a:stretch>
            <a:fillRect/>
          </a:stretch>
        </p:blipFill>
        <p:spPr>
          <a:xfrm>
            <a:off x="1217587" y="1270225"/>
            <a:ext cx="6878924" cy="3940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b10827a44f_0_29"/>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61" name="Google Shape;461;gb10827a44f_0_29"/>
          <p:cNvSpPr txBox="1">
            <a:spLocks noGrp="1"/>
          </p:cNvSpPr>
          <p:nvPr>
            <p:ph type="body" idx="1"/>
          </p:nvPr>
        </p:nvSpPr>
        <p:spPr>
          <a:xfrm>
            <a:off x="457200" y="1242223"/>
            <a:ext cx="8229600" cy="721200"/>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SzPts val="2600"/>
              <a:buFont typeface="Arial"/>
              <a:buChar char="•"/>
            </a:pPr>
            <a:r>
              <a:rPr lang="en-US" sz="2220" b="1">
                <a:latin typeface="Calibri"/>
                <a:ea typeface="Calibri"/>
                <a:cs typeface="Calibri"/>
                <a:sym typeface="Calibri"/>
              </a:rPr>
              <a:t>Portfolio based on Mean - Variance optimization </a:t>
            </a:r>
            <a:endParaRPr sz="2220" b="1">
              <a:latin typeface="Calibri"/>
              <a:ea typeface="Calibri"/>
              <a:cs typeface="Calibri"/>
              <a:sym typeface="Calibri"/>
            </a:endParaRPr>
          </a:p>
          <a:p>
            <a:pPr marL="1371600" lvl="2" indent="-393700" algn="l" rtl="0">
              <a:lnSpc>
                <a:spcPct val="80000"/>
              </a:lnSpc>
              <a:spcBef>
                <a:spcPts val="0"/>
              </a:spcBef>
              <a:spcAft>
                <a:spcPts val="0"/>
              </a:spcAft>
              <a:buSzPts val="2600"/>
              <a:buFont typeface="Arial"/>
              <a:buChar char="»"/>
            </a:pPr>
            <a:r>
              <a:rPr lang="en-US" sz="1900">
                <a:latin typeface="Calibri"/>
                <a:ea typeface="Calibri"/>
                <a:cs typeface="Calibri"/>
                <a:sym typeface="Calibri"/>
              </a:rPr>
              <a:t>Portfolio : MSR + TBA + 5- year swap  + 3y10y swaption</a:t>
            </a:r>
            <a:endParaRPr sz="1900">
              <a:latin typeface="Calibri"/>
              <a:ea typeface="Calibri"/>
              <a:cs typeface="Calibri"/>
              <a:sym typeface="Calibri"/>
            </a:endParaRPr>
          </a:p>
          <a:p>
            <a:pPr marL="0" lvl="0" indent="0" algn="l" rtl="0">
              <a:lnSpc>
                <a:spcPct val="80000"/>
              </a:lnSpc>
              <a:spcBef>
                <a:spcPts val="0"/>
              </a:spcBef>
              <a:spcAft>
                <a:spcPts val="0"/>
              </a:spcAft>
              <a:buNone/>
            </a:pPr>
            <a:endParaRPr sz="1900">
              <a:latin typeface="Calibri"/>
              <a:ea typeface="Calibri"/>
              <a:cs typeface="Calibri"/>
              <a:sym typeface="Calibri"/>
            </a:endParaRPr>
          </a:p>
          <a:p>
            <a:pPr marL="514350" lvl="0" indent="-349250" algn="l" rtl="0">
              <a:lnSpc>
                <a:spcPct val="80000"/>
              </a:lnSpc>
              <a:spcBef>
                <a:spcPts val="0"/>
              </a:spcBef>
              <a:spcAft>
                <a:spcPts val="0"/>
              </a:spcAft>
              <a:buSzPts val="2600"/>
              <a:buFont typeface="Arial"/>
              <a:buNone/>
            </a:pPr>
            <a:endParaRPr sz="2220" b="1">
              <a:latin typeface="Calibri"/>
              <a:ea typeface="Calibri"/>
              <a:cs typeface="Calibri"/>
              <a:sym typeface="Calibri"/>
            </a:endParaRPr>
          </a:p>
        </p:txBody>
      </p:sp>
      <p:sp>
        <p:nvSpPr>
          <p:cNvPr id="462" name="Google Shape;462;gb10827a44f_0_29"/>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pic>
        <p:nvPicPr>
          <p:cNvPr id="463" name="Google Shape;463;gb10827a44f_0_29"/>
          <p:cNvPicPr preferRelativeResize="0"/>
          <p:nvPr/>
        </p:nvPicPr>
        <p:blipFill>
          <a:blip r:embed="rId3">
            <a:alphaModFix/>
          </a:blip>
          <a:stretch>
            <a:fillRect/>
          </a:stretch>
        </p:blipFill>
        <p:spPr>
          <a:xfrm>
            <a:off x="1455425" y="2115825"/>
            <a:ext cx="5933700" cy="337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b10827a44f_0_36"/>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69" name="Google Shape;469;gb10827a44f_0_36"/>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29</a:t>
            </a:fld>
            <a:endParaRPr/>
          </a:p>
        </p:txBody>
      </p:sp>
      <p:pic>
        <p:nvPicPr>
          <p:cNvPr id="470" name="Google Shape;470;gb10827a44f_0_36"/>
          <p:cNvPicPr preferRelativeResize="0"/>
          <p:nvPr/>
        </p:nvPicPr>
        <p:blipFill>
          <a:blip r:embed="rId3">
            <a:alphaModFix/>
          </a:blip>
          <a:stretch>
            <a:fillRect/>
          </a:stretch>
        </p:blipFill>
        <p:spPr>
          <a:xfrm>
            <a:off x="992500" y="1194028"/>
            <a:ext cx="7545950" cy="4184000"/>
          </a:xfrm>
          <a:prstGeom prst="rect">
            <a:avLst/>
          </a:prstGeom>
          <a:noFill/>
          <a:ln>
            <a:noFill/>
          </a:ln>
        </p:spPr>
      </p:pic>
      <p:sp>
        <p:nvSpPr>
          <p:cNvPr id="471" name="Google Shape;471;gb10827a44f_0_36"/>
          <p:cNvSpPr txBox="1">
            <a:spLocks noGrp="1"/>
          </p:cNvSpPr>
          <p:nvPr>
            <p:ph type="body" idx="1"/>
          </p:nvPr>
        </p:nvSpPr>
        <p:spPr>
          <a:xfrm>
            <a:off x="457201" y="5454219"/>
            <a:ext cx="8399700" cy="441900"/>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SzPts val="2600"/>
              <a:buFont typeface="Arial"/>
              <a:buChar char="•"/>
            </a:pPr>
            <a:r>
              <a:rPr lang="en-US" sz="1500">
                <a:latin typeface="Calibri"/>
                <a:ea typeface="Calibri"/>
                <a:cs typeface="Calibri"/>
                <a:sym typeface="Calibri"/>
              </a:rPr>
              <a:t>VaR for the portfolio based on Mean-variance is $18,717,011Mn.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F243E"/>
              </a:buClr>
              <a:buSzPts val="3000"/>
              <a:buNone/>
            </a:pPr>
            <a:r>
              <a:rPr lang="en-US" b="1">
                <a:solidFill>
                  <a:schemeClr val="dk2"/>
                </a:solidFill>
                <a:latin typeface="Calibri"/>
                <a:ea typeface="Calibri"/>
                <a:cs typeface="Calibri"/>
                <a:sym typeface="Calibri"/>
              </a:rPr>
              <a:t>INTRODUCTION</a:t>
            </a:r>
            <a:endParaRPr b="1">
              <a:solidFill>
                <a:schemeClr val="dk2"/>
              </a:solidFill>
              <a:latin typeface="Calibri"/>
              <a:ea typeface="Calibri"/>
              <a:cs typeface="Calibri"/>
              <a:sym typeface="Calibri"/>
            </a:endParaRPr>
          </a:p>
        </p:txBody>
      </p:sp>
      <p:sp>
        <p:nvSpPr>
          <p:cNvPr id="226" name="Google Shape;226;p3"/>
          <p:cNvSpPr txBox="1">
            <a:spLocks noGrp="1"/>
          </p:cNvSpPr>
          <p:nvPr>
            <p:ph type="body" idx="1"/>
          </p:nvPr>
        </p:nvSpPr>
        <p:spPr>
          <a:xfrm>
            <a:off x="457200" y="1074088"/>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600"/>
              <a:buNone/>
            </a:pPr>
            <a:r>
              <a:rPr lang="en-US" sz="2600">
                <a:latin typeface="Calibri"/>
                <a:ea typeface="Calibri"/>
                <a:cs typeface="Calibri"/>
                <a:sym typeface="Calibri"/>
              </a:rPr>
              <a:t>Banks typically hold the rights to service the loans which involves collecting and disbursing Principal, Interest, Taxes and Insurance payments; foreclosure/modification, etc. These rights are called  </a:t>
            </a:r>
            <a:r>
              <a:rPr lang="en-US" sz="2600" b="1">
                <a:latin typeface="Calibri"/>
                <a:ea typeface="Calibri"/>
                <a:cs typeface="Calibri"/>
                <a:sym typeface="Calibri"/>
              </a:rPr>
              <a:t>Mortgage Servicing Rights (MSR).</a:t>
            </a:r>
            <a:endParaRPr sz="2600" b="1">
              <a:latin typeface="Calibri"/>
              <a:ea typeface="Calibri"/>
              <a:cs typeface="Calibri"/>
              <a:sym typeface="Calibri"/>
            </a:endParaRPr>
          </a:p>
          <a:p>
            <a:pPr marL="514350" lvl="0" indent="-349250" algn="l" rtl="0">
              <a:lnSpc>
                <a:spcPct val="100000"/>
              </a:lnSpc>
              <a:spcBef>
                <a:spcPts val="0"/>
              </a:spcBef>
              <a:spcAft>
                <a:spcPts val="0"/>
              </a:spcAft>
              <a:buSzPts val="2600"/>
              <a:buFont typeface="Calibri"/>
              <a:buNone/>
            </a:pPr>
            <a:endParaRPr sz="2600">
              <a:latin typeface="Calibri"/>
              <a:ea typeface="Calibri"/>
              <a:cs typeface="Calibri"/>
              <a:sym typeface="Calibri"/>
            </a:endParaRPr>
          </a:p>
          <a:p>
            <a:pPr marL="514350" lvl="0" indent="-349250" algn="l" rtl="0">
              <a:lnSpc>
                <a:spcPct val="100000"/>
              </a:lnSpc>
              <a:spcBef>
                <a:spcPts val="0"/>
              </a:spcBef>
              <a:spcAft>
                <a:spcPts val="0"/>
              </a:spcAft>
              <a:buSzPts val="2600"/>
              <a:buFont typeface="Calibri"/>
              <a:buNone/>
            </a:pPr>
            <a:endParaRPr sz="2600">
              <a:latin typeface="Calibri"/>
              <a:ea typeface="Calibri"/>
              <a:cs typeface="Calibri"/>
              <a:sym typeface="Calibri"/>
            </a:endParaRPr>
          </a:p>
        </p:txBody>
      </p:sp>
      <p:sp>
        <p:nvSpPr>
          <p:cNvPr id="227" name="Google Shape;227;p3"/>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pic>
        <p:nvPicPr>
          <p:cNvPr id="228" name="Google Shape;228;p3"/>
          <p:cNvPicPr preferRelativeResize="0"/>
          <p:nvPr/>
        </p:nvPicPr>
        <p:blipFill rotWithShape="1">
          <a:blip r:embed="rId3">
            <a:alphaModFix/>
          </a:blip>
          <a:srcRect t="9358"/>
          <a:stretch/>
        </p:blipFill>
        <p:spPr>
          <a:xfrm>
            <a:off x="1142822" y="2856216"/>
            <a:ext cx="6858356" cy="32095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b10827a44f_0_43"/>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77" name="Google Shape;477;gb10827a44f_0_43"/>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pic>
        <p:nvPicPr>
          <p:cNvPr id="478" name="Google Shape;478;gb10827a44f_0_43"/>
          <p:cNvPicPr preferRelativeResize="0"/>
          <p:nvPr/>
        </p:nvPicPr>
        <p:blipFill>
          <a:blip r:embed="rId3">
            <a:alphaModFix/>
          </a:blip>
          <a:stretch>
            <a:fillRect/>
          </a:stretch>
        </p:blipFill>
        <p:spPr>
          <a:xfrm>
            <a:off x="576138" y="1336930"/>
            <a:ext cx="7991726" cy="4184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9"/>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84" name="Google Shape;484;p59"/>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31</a:t>
            </a:fld>
            <a:endParaRPr/>
          </a:p>
        </p:txBody>
      </p:sp>
      <p:sp>
        <p:nvSpPr>
          <p:cNvPr id="485" name="Google Shape;485;p59"/>
          <p:cNvSpPr txBox="1">
            <a:spLocks noGrp="1"/>
          </p:cNvSpPr>
          <p:nvPr>
            <p:ph type="body" idx="1"/>
          </p:nvPr>
        </p:nvSpPr>
        <p:spPr>
          <a:xfrm>
            <a:off x="457200" y="1166018"/>
            <a:ext cx="8229600" cy="452610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SzPts val="2600"/>
              <a:buFont typeface="Arial"/>
              <a:buChar char="•"/>
            </a:pPr>
            <a:r>
              <a:rPr lang="en-US" sz="2400" b="1">
                <a:latin typeface="Calibri"/>
                <a:ea typeface="Calibri"/>
                <a:cs typeface="Calibri"/>
                <a:sym typeface="Calibri"/>
              </a:rPr>
              <a:t>Forward looking analysis </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Portfolio formed on ‘2014-04-16’</a:t>
            </a:r>
            <a:endParaRPr/>
          </a:p>
          <a:p>
            <a:pPr marL="914400" lvl="1" indent="-342900" algn="l" rtl="0">
              <a:lnSpc>
                <a:spcPct val="100000"/>
              </a:lnSpc>
              <a:spcBef>
                <a:spcPts val="360"/>
              </a:spcBef>
              <a:spcAft>
                <a:spcPts val="0"/>
              </a:spcAft>
              <a:buSzPts val="1800"/>
              <a:buChar char="»"/>
            </a:pPr>
            <a:r>
              <a:rPr lang="en-US" sz="2000">
                <a:latin typeface="Calibri"/>
                <a:ea typeface="Calibri"/>
                <a:cs typeface="Calibri"/>
                <a:sym typeface="Calibri"/>
              </a:rPr>
              <a:t>Optimal portfolio includes 7-year, 10-year swap + swaption + MSR + TBA.</a:t>
            </a:r>
            <a:endParaRPr/>
          </a:p>
          <a:p>
            <a:pPr marL="914400" lvl="1" indent="-228600" algn="l" rtl="0">
              <a:lnSpc>
                <a:spcPct val="100000"/>
              </a:lnSpc>
              <a:spcBef>
                <a:spcPts val="360"/>
              </a:spcBef>
              <a:spcAft>
                <a:spcPts val="0"/>
              </a:spcAft>
              <a:buSzPts val="1800"/>
              <a:buNone/>
            </a:pPr>
            <a:endParaRPr sz="2000">
              <a:latin typeface="Calibri"/>
              <a:ea typeface="Calibri"/>
              <a:cs typeface="Calibri"/>
              <a:sym typeface="Calibri"/>
            </a:endParaRPr>
          </a:p>
        </p:txBody>
      </p:sp>
      <p:pic>
        <p:nvPicPr>
          <p:cNvPr id="486" name="Google Shape;486;p59"/>
          <p:cNvPicPr preferRelativeResize="0"/>
          <p:nvPr/>
        </p:nvPicPr>
        <p:blipFill>
          <a:blip r:embed="rId3">
            <a:alphaModFix/>
          </a:blip>
          <a:stretch>
            <a:fillRect/>
          </a:stretch>
        </p:blipFill>
        <p:spPr>
          <a:xfrm>
            <a:off x="2015100" y="2619576"/>
            <a:ext cx="5113800" cy="3072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b10827a44f_0_9"/>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492" name="Google Shape;492;gb10827a44f_0_9"/>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32</a:t>
            </a:fld>
            <a:endParaRPr/>
          </a:p>
        </p:txBody>
      </p:sp>
      <p:pic>
        <p:nvPicPr>
          <p:cNvPr id="493" name="Google Shape;493;gb10827a44f_0_9"/>
          <p:cNvPicPr preferRelativeResize="0"/>
          <p:nvPr/>
        </p:nvPicPr>
        <p:blipFill>
          <a:blip r:embed="rId3">
            <a:alphaModFix/>
          </a:blip>
          <a:stretch>
            <a:fillRect/>
          </a:stretch>
        </p:blipFill>
        <p:spPr>
          <a:xfrm>
            <a:off x="826375" y="1270225"/>
            <a:ext cx="7111974" cy="3903475"/>
          </a:xfrm>
          <a:prstGeom prst="rect">
            <a:avLst/>
          </a:prstGeom>
          <a:noFill/>
          <a:ln>
            <a:noFill/>
          </a:ln>
        </p:spPr>
      </p:pic>
      <p:sp>
        <p:nvSpPr>
          <p:cNvPr id="494" name="Google Shape;494;gb10827a44f_0_9"/>
          <p:cNvSpPr txBox="1">
            <a:spLocks noGrp="1"/>
          </p:cNvSpPr>
          <p:nvPr>
            <p:ph type="body" idx="1"/>
          </p:nvPr>
        </p:nvSpPr>
        <p:spPr>
          <a:xfrm>
            <a:off x="754625" y="5259425"/>
            <a:ext cx="7680900" cy="5367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360"/>
              </a:spcBef>
              <a:spcAft>
                <a:spcPts val="0"/>
              </a:spcAft>
              <a:buSzPts val="1900"/>
              <a:buFont typeface="Calibri"/>
              <a:buChar char="»"/>
            </a:pPr>
            <a:r>
              <a:rPr lang="en-US" sz="1900">
                <a:latin typeface="Calibri"/>
                <a:ea typeface="Calibri"/>
                <a:cs typeface="Calibri"/>
                <a:sym typeface="Calibri"/>
              </a:rPr>
              <a:t>Portfolio - MSR + TBA + 7 year swap + 10 year swap + 3y10yswaption</a:t>
            </a:r>
            <a:endParaRPr sz="1900">
              <a:latin typeface="Calibri"/>
              <a:ea typeface="Calibri"/>
              <a:cs typeface="Calibri"/>
              <a:sym typeface="Calibri"/>
            </a:endParaRPr>
          </a:p>
          <a:p>
            <a:pPr marL="457200" lvl="0" indent="-349250" algn="l" rtl="0">
              <a:lnSpc>
                <a:spcPct val="80000"/>
              </a:lnSpc>
              <a:spcBef>
                <a:spcPts val="360"/>
              </a:spcBef>
              <a:spcAft>
                <a:spcPts val="0"/>
              </a:spcAft>
              <a:buSzPts val="1900"/>
              <a:buFont typeface="Calibri"/>
              <a:buChar char="»"/>
            </a:pPr>
            <a:r>
              <a:rPr lang="en-US" sz="1850">
                <a:latin typeface="Calibri"/>
                <a:ea typeface="Calibri"/>
                <a:cs typeface="Calibri"/>
                <a:sym typeface="Calibri"/>
              </a:rPr>
              <a:t>VaR for the portfolio = $5,699,308 (on ‘2009-07-08’)</a:t>
            </a:r>
            <a:endParaRPr sz="19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b10827a44f_0_18"/>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	RESULTS</a:t>
            </a:r>
            <a:endParaRPr b="1">
              <a:solidFill>
                <a:schemeClr val="dk2"/>
              </a:solidFill>
              <a:latin typeface="Calibri"/>
              <a:ea typeface="Calibri"/>
              <a:cs typeface="Calibri"/>
              <a:sym typeface="Calibri"/>
            </a:endParaRPr>
          </a:p>
        </p:txBody>
      </p:sp>
      <p:sp>
        <p:nvSpPr>
          <p:cNvPr id="500" name="Google Shape;500;gb10827a44f_0_18"/>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33</a:t>
            </a:fld>
            <a:endParaRPr/>
          </a:p>
        </p:txBody>
      </p:sp>
      <p:sp>
        <p:nvSpPr>
          <p:cNvPr id="501" name="Google Shape;501;gb10827a44f_0_18"/>
          <p:cNvSpPr txBox="1">
            <a:spLocks noGrp="1"/>
          </p:cNvSpPr>
          <p:nvPr>
            <p:ph type="body" idx="1"/>
          </p:nvPr>
        </p:nvSpPr>
        <p:spPr>
          <a:xfrm>
            <a:off x="754625" y="5259425"/>
            <a:ext cx="7680900" cy="536700"/>
          </a:xfrm>
          <a:prstGeom prst="rect">
            <a:avLst/>
          </a:prstGeom>
          <a:noFill/>
          <a:ln>
            <a:noFill/>
          </a:ln>
        </p:spPr>
        <p:txBody>
          <a:bodyPr spcFirstLastPara="1" wrap="square" lIns="91425" tIns="45700" rIns="91425" bIns="45700" anchor="t" anchorCtr="0">
            <a:noAutofit/>
          </a:bodyPr>
          <a:lstStyle/>
          <a:p>
            <a:pPr marL="0" lvl="1" indent="0" algn="l" rtl="0">
              <a:lnSpc>
                <a:spcPct val="100000"/>
              </a:lnSpc>
              <a:spcBef>
                <a:spcPts val="360"/>
              </a:spcBef>
              <a:spcAft>
                <a:spcPts val="0"/>
              </a:spcAft>
              <a:buSzPts val="1800"/>
              <a:buNone/>
            </a:pPr>
            <a:r>
              <a:rPr lang="en-US" sz="1900" b="1">
                <a:latin typeface="Calibri"/>
                <a:ea typeface="Calibri"/>
                <a:cs typeface="Calibri"/>
                <a:sym typeface="Calibri"/>
              </a:rPr>
              <a:t>Portfolio - MSR + TBA + 7 year swap + 10 year swap + 3y10yswaption</a:t>
            </a:r>
            <a:endParaRPr sz="1500">
              <a:latin typeface="Calibri"/>
              <a:ea typeface="Calibri"/>
              <a:cs typeface="Calibri"/>
              <a:sym typeface="Calibri"/>
            </a:endParaRPr>
          </a:p>
        </p:txBody>
      </p:sp>
      <p:pic>
        <p:nvPicPr>
          <p:cNvPr id="502" name="Google Shape;502;gb10827a44f_0_18"/>
          <p:cNvPicPr preferRelativeResize="0"/>
          <p:nvPr/>
        </p:nvPicPr>
        <p:blipFill>
          <a:blip r:embed="rId3">
            <a:alphaModFix/>
          </a:blip>
          <a:stretch>
            <a:fillRect/>
          </a:stretch>
        </p:blipFill>
        <p:spPr>
          <a:xfrm>
            <a:off x="754625" y="1367225"/>
            <a:ext cx="7346775" cy="37951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9"/>
          <p:cNvSpPr txBox="1">
            <a:spLocks noGrp="1"/>
          </p:cNvSpPr>
          <p:nvPr>
            <p:ph type="ctrTitle"/>
          </p:nvPr>
        </p:nvSpPr>
        <p:spPr>
          <a:xfrm>
            <a:off x="685800" y="2130426"/>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F243E"/>
              </a:buClr>
              <a:buSzPts val="2800"/>
              <a:buFont typeface="Arial"/>
              <a:buNone/>
            </a:pPr>
            <a:r>
              <a:rPr lang="en-US" sz="3400"/>
              <a:t>THANK YOU</a:t>
            </a:r>
            <a:endParaRPr sz="3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
          <p:cNvSpPr txBox="1">
            <a:spLocks noGrp="1"/>
          </p:cNvSpPr>
          <p:nvPr>
            <p:ph type="title"/>
          </p:nvPr>
        </p:nvSpPr>
        <p:spPr>
          <a:xfrm>
            <a:off x="238182" y="57629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F243E"/>
              </a:buClr>
              <a:buSzPts val="2880"/>
              <a:buFont typeface="Arial"/>
              <a:buNone/>
            </a:pPr>
            <a:r>
              <a:rPr lang="en-US" sz="2970" b="1">
                <a:solidFill>
                  <a:schemeClr val="dk2"/>
                </a:solidFill>
                <a:latin typeface="Calibri"/>
                <a:ea typeface="Calibri"/>
                <a:cs typeface="Calibri"/>
                <a:sym typeface="Calibri"/>
              </a:rPr>
              <a:t>BACKGROUND</a:t>
            </a:r>
            <a:br>
              <a:rPr lang="en-US" sz="2098"/>
            </a:br>
            <a:br>
              <a:rPr lang="en-US" sz="2098"/>
            </a:br>
            <a:endParaRPr sz="1968"/>
          </a:p>
        </p:txBody>
      </p:sp>
      <p:sp>
        <p:nvSpPr>
          <p:cNvPr id="235" name="Google Shape;235;p5"/>
          <p:cNvSpPr txBox="1">
            <a:spLocks noGrp="1"/>
          </p:cNvSpPr>
          <p:nvPr>
            <p:ph type="body" idx="1"/>
          </p:nvPr>
        </p:nvSpPr>
        <p:spPr>
          <a:xfrm>
            <a:off x="676218" y="1165950"/>
            <a:ext cx="8229600" cy="4526100"/>
          </a:xfrm>
          <a:prstGeom prst="rect">
            <a:avLst/>
          </a:prstGeom>
          <a:noFill/>
          <a:ln>
            <a:noFill/>
          </a:ln>
        </p:spPr>
        <p:txBody>
          <a:bodyPr spcFirstLastPara="1" wrap="square" lIns="91425" tIns="45700" rIns="91425" bIns="45700" anchor="t" anchorCtr="0">
            <a:normAutofit/>
          </a:bodyPr>
          <a:lstStyle/>
          <a:p>
            <a:pPr marL="457200" lvl="0" indent="-292100" algn="l" rtl="0">
              <a:lnSpc>
                <a:spcPct val="80000"/>
              </a:lnSpc>
              <a:spcBef>
                <a:spcPts val="0"/>
              </a:spcBef>
              <a:spcAft>
                <a:spcPts val="0"/>
              </a:spcAft>
              <a:buSzPts val="2600"/>
              <a:buFont typeface="Arial"/>
              <a:buNone/>
            </a:pPr>
            <a:endParaRPr sz="1625">
              <a:latin typeface="Calibri"/>
              <a:ea typeface="Calibri"/>
              <a:cs typeface="Calibri"/>
              <a:sym typeface="Calibri"/>
            </a:endParaRPr>
          </a:p>
          <a:p>
            <a:pPr marL="457200" lvl="0" indent="-457200" algn="l" rtl="0">
              <a:lnSpc>
                <a:spcPct val="80000"/>
              </a:lnSpc>
              <a:spcBef>
                <a:spcPts val="0"/>
              </a:spcBef>
              <a:spcAft>
                <a:spcPts val="0"/>
              </a:spcAft>
              <a:buSzPts val="2600"/>
              <a:buFont typeface="Arial"/>
              <a:buChar char="•"/>
            </a:pPr>
            <a:r>
              <a:rPr lang="en-US" sz="1750">
                <a:latin typeface="Calibri"/>
                <a:ea typeface="Calibri"/>
                <a:cs typeface="Calibri"/>
                <a:sym typeface="Calibri"/>
              </a:rPr>
              <a:t>Mortgage servicing rights (MSRs) represent the rights to receive an income in exchange for providing a set of servicing related functions for mortgage loans. These are rights to service the loans.</a:t>
            </a:r>
            <a:endParaRPr/>
          </a:p>
          <a:p>
            <a:pPr marL="457200" lvl="0" indent="-292100" algn="l" rtl="0">
              <a:lnSpc>
                <a:spcPct val="80000"/>
              </a:lnSpc>
              <a:spcBef>
                <a:spcPts val="0"/>
              </a:spcBef>
              <a:spcAft>
                <a:spcPts val="0"/>
              </a:spcAft>
              <a:buSzPts val="2600"/>
              <a:buFont typeface="Arial"/>
              <a:buNone/>
            </a:pPr>
            <a:endParaRPr sz="1750">
              <a:latin typeface="Calibri"/>
              <a:ea typeface="Calibri"/>
              <a:cs typeface="Calibri"/>
              <a:sym typeface="Calibri"/>
            </a:endParaRPr>
          </a:p>
          <a:p>
            <a:pPr marL="457200" lvl="0" indent="-457200" algn="l" rtl="0">
              <a:lnSpc>
                <a:spcPct val="80000"/>
              </a:lnSpc>
              <a:spcBef>
                <a:spcPts val="0"/>
              </a:spcBef>
              <a:spcAft>
                <a:spcPts val="0"/>
              </a:spcAft>
              <a:buSzPts val="2600"/>
              <a:buFont typeface="Arial"/>
              <a:buChar char="•"/>
            </a:pPr>
            <a:r>
              <a:rPr lang="en-US" sz="1750">
                <a:latin typeface="Calibri"/>
                <a:ea typeface="Calibri"/>
                <a:cs typeface="Calibri"/>
                <a:sym typeface="Calibri"/>
              </a:rPr>
              <a:t>It is generally around 25 bps- 50 bps.</a:t>
            </a:r>
            <a:endParaRPr/>
          </a:p>
          <a:p>
            <a:pPr marL="457200" lvl="0" indent="-292100" algn="l" rtl="0">
              <a:lnSpc>
                <a:spcPct val="80000"/>
              </a:lnSpc>
              <a:spcBef>
                <a:spcPts val="0"/>
              </a:spcBef>
              <a:spcAft>
                <a:spcPts val="0"/>
              </a:spcAft>
              <a:buSzPts val="2600"/>
              <a:buFont typeface="Arial"/>
              <a:buNone/>
            </a:pPr>
            <a:endParaRPr sz="1750">
              <a:latin typeface="Calibri"/>
              <a:ea typeface="Calibri"/>
              <a:cs typeface="Calibri"/>
              <a:sym typeface="Calibri"/>
            </a:endParaRPr>
          </a:p>
          <a:p>
            <a:pPr marL="457200" lvl="0" indent="-457200" algn="l" rtl="0">
              <a:lnSpc>
                <a:spcPct val="80000"/>
              </a:lnSpc>
              <a:spcBef>
                <a:spcPts val="0"/>
              </a:spcBef>
              <a:spcAft>
                <a:spcPts val="0"/>
              </a:spcAft>
              <a:buSzPts val="2600"/>
              <a:buFont typeface="Arial"/>
              <a:buChar char="•"/>
            </a:pPr>
            <a:r>
              <a:rPr lang="en-US" sz="1750">
                <a:latin typeface="Calibri"/>
                <a:ea typeface="Calibri"/>
                <a:cs typeface="Calibri"/>
                <a:sym typeface="Calibri"/>
              </a:rPr>
              <a:t>These servicing functions include the monthly collection of and accounting for principal and interest payments from borrowers, the pass through of principal and interest to investors, managing and accounting for escrow payments for taxes and insurance, providing tax information to borrowers and investors, sending out late notices, engaging in loan modifications . (Andy Terry)</a:t>
            </a:r>
            <a:endParaRPr/>
          </a:p>
          <a:p>
            <a:pPr marL="457200" lvl="0" indent="-292100" algn="l" rtl="0">
              <a:lnSpc>
                <a:spcPct val="80000"/>
              </a:lnSpc>
              <a:spcBef>
                <a:spcPts val="0"/>
              </a:spcBef>
              <a:spcAft>
                <a:spcPts val="0"/>
              </a:spcAft>
              <a:buSzPts val="2600"/>
              <a:buFont typeface="Arial"/>
              <a:buNone/>
            </a:pPr>
            <a:endParaRPr sz="1750">
              <a:latin typeface="Calibri"/>
              <a:ea typeface="Calibri"/>
              <a:cs typeface="Calibri"/>
              <a:sym typeface="Calibri"/>
            </a:endParaRPr>
          </a:p>
          <a:p>
            <a:pPr marL="457200" lvl="0" indent="-457200" algn="l" rtl="0">
              <a:lnSpc>
                <a:spcPct val="80000"/>
              </a:lnSpc>
              <a:spcBef>
                <a:spcPts val="0"/>
              </a:spcBef>
              <a:spcAft>
                <a:spcPts val="0"/>
              </a:spcAft>
              <a:buSzPts val="2600"/>
              <a:buFont typeface="Arial"/>
              <a:buChar char="•"/>
            </a:pPr>
            <a:r>
              <a:rPr lang="en-US" sz="1750">
                <a:latin typeface="Calibri"/>
                <a:ea typeface="Calibri"/>
                <a:cs typeface="Calibri"/>
                <a:sym typeface="Calibri"/>
              </a:rPr>
              <a:t>Mortgage servicing may be performed by the original lender, or the lender may sell the right to service a mortgage to another company, which performs the service for a fee. Some companies, including some savings associations, specialize in servicing mortgages, both their own and those made by other lenders.</a:t>
            </a:r>
            <a:endParaRPr sz="1750">
              <a:latin typeface="Calibri"/>
              <a:ea typeface="Calibri"/>
              <a:cs typeface="Calibri"/>
              <a:sym typeface="Calibri"/>
            </a:endParaRPr>
          </a:p>
          <a:p>
            <a:pPr marL="514350" lvl="0" indent="-349250" algn="l" rtl="0">
              <a:lnSpc>
                <a:spcPct val="80000"/>
              </a:lnSpc>
              <a:spcBef>
                <a:spcPts val="0"/>
              </a:spcBef>
              <a:spcAft>
                <a:spcPts val="0"/>
              </a:spcAft>
              <a:buSzPts val="2600"/>
              <a:buFont typeface="Arial"/>
              <a:buNone/>
            </a:pPr>
            <a:endParaRPr sz="1625">
              <a:latin typeface="Calibri"/>
              <a:ea typeface="Calibri"/>
              <a:cs typeface="Calibri"/>
              <a:sym typeface="Calibri"/>
            </a:endParaRPr>
          </a:p>
        </p:txBody>
      </p:sp>
      <p:sp>
        <p:nvSpPr>
          <p:cNvPr id="236" name="Google Shape;236;p5"/>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7"/>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F243E"/>
              </a:buClr>
              <a:buSzPts val="3000"/>
              <a:buFont typeface="Arial"/>
              <a:buNone/>
            </a:pPr>
            <a:r>
              <a:rPr lang="en-US" b="1">
                <a:solidFill>
                  <a:schemeClr val="dk2"/>
                </a:solidFill>
                <a:latin typeface="Calibri"/>
                <a:ea typeface="Calibri"/>
                <a:cs typeface="Calibri"/>
                <a:sym typeface="Calibri"/>
              </a:rPr>
              <a:t>IMPORTANCE</a:t>
            </a:r>
            <a:r>
              <a:rPr lang="en-US"/>
              <a:t> </a:t>
            </a:r>
            <a:r>
              <a:rPr lang="en-US" b="1">
                <a:solidFill>
                  <a:schemeClr val="dk2"/>
                </a:solidFill>
                <a:latin typeface="Calibri"/>
                <a:ea typeface="Calibri"/>
                <a:cs typeface="Calibri"/>
                <a:sym typeface="Calibri"/>
              </a:rPr>
              <a:t>OF HEDGING MSR</a:t>
            </a:r>
            <a:endParaRPr b="1">
              <a:solidFill>
                <a:schemeClr val="dk2"/>
              </a:solidFill>
              <a:latin typeface="Calibri"/>
              <a:ea typeface="Calibri"/>
              <a:cs typeface="Calibri"/>
              <a:sym typeface="Calibri"/>
            </a:endParaRPr>
          </a:p>
        </p:txBody>
      </p:sp>
      <p:sp>
        <p:nvSpPr>
          <p:cNvPr id="243" name="Google Shape;243;p7"/>
          <p:cNvSpPr txBox="1">
            <a:spLocks noGrp="1"/>
          </p:cNvSpPr>
          <p:nvPr>
            <p:ph type="body" idx="1"/>
          </p:nvPr>
        </p:nvSpPr>
        <p:spPr>
          <a:xfrm>
            <a:off x="457200" y="1223992"/>
            <a:ext cx="8324602" cy="1613024"/>
          </a:xfrm>
          <a:prstGeom prst="rect">
            <a:avLst/>
          </a:prstGeom>
          <a:noFill/>
          <a:ln>
            <a:noFill/>
          </a:ln>
        </p:spPr>
        <p:txBody>
          <a:bodyPr spcFirstLastPara="1" wrap="square" lIns="91425" tIns="45700" rIns="91425" bIns="45700" anchor="t" anchorCtr="0">
            <a:normAutofit/>
          </a:bodyPr>
          <a:lstStyle/>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457200" algn="l" rtl="0">
              <a:lnSpc>
                <a:spcPct val="100000"/>
              </a:lnSpc>
              <a:spcBef>
                <a:spcPts val="0"/>
              </a:spcBef>
              <a:spcAft>
                <a:spcPts val="0"/>
              </a:spcAft>
              <a:buSzPts val="2600"/>
              <a:buFont typeface="Arial"/>
              <a:buChar char="•"/>
            </a:pPr>
            <a:r>
              <a:rPr lang="en-US" sz="2200">
                <a:latin typeface="Calibri"/>
                <a:ea typeface="Calibri"/>
                <a:cs typeface="Calibri"/>
                <a:sym typeface="Calibri"/>
              </a:rPr>
              <a:t>MSR is one of the most volatile assets in fixed income markets, extremely sensitive to daily changes in interest rates, prepayments, housing prices, defaults and model assumptions.</a:t>
            </a: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a:p>
            <a:pPr marL="457200" lvl="0" indent="-292100" algn="l" rtl="0">
              <a:lnSpc>
                <a:spcPct val="100000"/>
              </a:lnSpc>
              <a:spcBef>
                <a:spcPts val="0"/>
              </a:spcBef>
              <a:spcAft>
                <a:spcPts val="0"/>
              </a:spcAft>
              <a:buSzPts val="2600"/>
              <a:buFont typeface="Arial"/>
              <a:buNone/>
            </a:pPr>
            <a:endParaRPr sz="2200">
              <a:latin typeface="Calibri"/>
              <a:ea typeface="Calibri"/>
              <a:cs typeface="Calibri"/>
              <a:sym typeface="Calibri"/>
            </a:endParaRPr>
          </a:p>
        </p:txBody>
      </p:sp>
      <p:sp>
        <p:nvSpPr>
          <p:cNvPr id="244" name="Google Shape;244;p7"/>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pic>
        <p:nvPicPr>
          <p:cNvPr id="245" name="Google Shape;245;p7" descr="Chart&#10;&#10;Description automatically generated"/>
          <p:cNvPicPr preferRelativeResize="0"/>
          <p:nvPr/>
        </p:nvPicPr>
        <p:blipFill rotWithShape="1">
          <a:blip r:embed="rId3">
            <a:alphaModFix/>
          </a:blip>
          <a:srcRect/>
          <a:stretch/>
        </p:blipFill>
        <p:spPr>
          <a:xfrm>
            <a:off x="3675550" y="3057338"/>
            <a:ext cx="4815148" cy="3235921"/>
          </a:xfrm>
          <a:prstGeom prst="rect">
            <a:avLst/>
          </a:prstGeom>
          <a:noFill/>
          <a:ln>
            <a:noFill/>
          </a:ln>
        </p:spPr>
      </p:pic>
      <p:sp>
        <p:nvSpPr>
          <p:cNvPr id="246" name="Google Shape;246;p7"/>
          <p:cNvSpPr txBox="1"/>
          <p:nvPr/>
        </p:nvSpPr>
        <p:spPr>
          <a:xfrm>
            <a:off x="457200" y="2710027"/>
            <a:ext cx="2927246" cy="3235921"/>
          </a:xfrm>
          <a:prstGeom prst="rect">
            <a:avLst/>
          </a:prstGeom>
          <a:noFill/>
          <a:ln>
            <a:noFill/>
          </a:ln>
        </p:spPr>
        <p:txBody>
          <a:bodyPr spcFirstLastPara="1" wrap="square" lIns="91425" tIns="45700" rIns="91425" bIns="45700" anchor="t" anchorCtr="0">
            <a:normAutofit/>
          </a:bodyPr>
          <a:lstStyle/>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457200" algn="l" rtl="0">
              <a:lnSpc>
                <a:spcPct val="100000"/>
              </a:lnSpc>
              <a:spcBef>
                <a:spcPts val="0"/>
              </a:spcBef>
              <a:spcAft>
                <a:spcPts val="0"/>
              </a:spcAft>
              <a:buClr>
                <a:srgbClr val="1B8BD5"/>
              </a:buClr>
              <a:buSzPts val="2600"/>
              <a:buFont typeface="Arial"/>
              <a:buChar char="•"/>
            </a:pPr>
            <a:r>
              <a:rPr lang="en-US" sz="2200" b="0" i="0" u="none" strike="noStrike" cap="none">
                <a:solidFill>
                  <a:srgbClr val="17365D"/>
                </a:solidFill>
                <a:latin typeface="Calibri"/>
                <a:ea typeface="Calibri"/>
                <a:cs typeface="Calibri"/>
                <a:sym typeface="Calibri"/>
              </a:rPr>
              <a:t>They are a small part of the balance sheet but can be a big (negative or positive) part of income unless hedged correctly.</a:t>
            </a:r>
            <a:endParaRPr/>
          </a:p>
          <a:p>
            <a:pPr marL="0" marR="0" lvl="0" indent="0" algn="l" rtl="0">
              <a:lnSpc>
                <a:spcPct val="100000"/>
              </a:lnSpc>
              <a:spcBef>
                <a:spcPts val="0"/>
              </a:spcBef>
              <a:spcAft>
                <a:spcPts val="0"/>
              </a:spcAft>
              <a:buClr>
                <a:srgbClr val="1B8BD5"/>
              </a:buClr>
              <a:buSzPts val="2600"/>
              <a:buFont typeface="Merriweather Sans"/>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a:p>
            <a:pPr marL="457200" marR="0" lvl="0" indent="-292100" algn="l" rtl="0">
              <a:lnSpc>
                <a:spcPct val="100000"/>
              </a:lnSpc>
              <a:spcBef>
                <a:spcPts val="0"/>
              </a:spcBef>
              <a:spcAft>
                <a:spcPts val="0"/>
              </a:spcAft>
              <a:buClr>
                <a:srgbClr val="1B8BD5"/>
              </a:buClr>
              <a:buSzPts val="2600"/>
              <a:buFont typeface="Arial"/>
              <a:buNone/>
            </a:pPr>
            <a:endParaRPr sz="2200" b="0" i="0" u="none" strike="noStrike" cap="none">
              <a:solidFill>
                <a:srgbClr val="17365D"/>
              </a:solidFill>
              <a:latin typeface="Calibri"/>
              <a:ea typeface="Calibri"/>
              <a:cs typeface="Calibri"/>
              <a:sym typeface="Calibri"/>
            </a:endParaRPr>
          </a:p>
        </p:txBody>
      </p:sp>
      <p:sp>
        <p:nvSpPr>
          <p:cNvPr id="247" name="Google Shape;247;p7"/>
          <p:cNvSpPr txBox="1"/>
          <p:nvPr/>
        </p:nvSpPr>
        <p:spPr>
          <a:xfrm>
            <a:off x="3675550" y="2860262"/>
            <a:ext cx="2650118" cy="2948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F243E"/>
              </a:buClr>
              <a:buSzPts val="3000"/>
              <a:buFont typeface="Arial"/>
              <a:buNone/>
            </a:pPr>
            <a:r>
              <a:rPr lang="en-US" sz="1400" b="1" i="0" u="none" strike="noStrike" cap="none">
                <a:solidFill>
                  <a:schemeClr val="dk1"/>
                </a:solidFill>
                <a:latin typeface="Calibri"/>
                <a:ea typeface="Calibri"/>
                <a:cs typeface="Calibri"/>
                <a:sym typeface="Calibri"/>
              </a:rPr>
              <a:t>MSR Daily Dollar Changes</a:t>
            </a:r>
            <a:endParaRPr sz="1400" b="1"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8"/>
          <p:cNvSpPr txBox="1">
            <a:spLocks noGrp="1"/>
          </p:cNvSpPr>
          <p:nvPr>
            <p:ph type="title"/>
          </p:nvPr>
        </p:nvSpPr>
        <p:spPr>
          <a:xfrm>
            <a:off x="362198" y="116029"/>
            <a:ext cx="8686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sz="2400" b="1">
                <a:solidFill>
                  <a:schemeClr val="dk2"/>
                </a:solidFill>
                <a:latin typeface="Calibri"/>
                <a:ea typeface="Calibri"/>
                <a:cs typeface="Calibri"/>
                <a:sym typeface="Calibri"/>
              </a:rPr>
              <a:t>MSR RISK PROFILE TO INTEREST RATES – UNHEDGED/HEDGED</a:t>
            </a:r>
            <a:endParaRPr sz="2400" b="1">
              <a:solidFill>
                <a:schemeClr val="dk2"/>
              </a:solidFill>
              <a:latin typeface="Calibri"/>
              <a:ea typeface="Calibri"/>
              <a:cs typeface="Calibri"/>
              <a:sym typeface="Calibri"/>
            </a:endParaRPr>
          </a:p>
        </p:txBody>
      </p:sp>
      <p:sp>
        <p:nvSpPr>
          <p:cNvPr id="254" name="Google Shape;254;p8"/>
          <p:cNvSpPr txBox="1">
            <a:spLocks noGrp="1"/>
          </p:cNvSpPr>
          <p:nvPr>
            <p:ph type="body" idx="1"/>
          </p:nvPr>
        </p:nvSpPr>
        <p:spPr>
          <a:xfrm>
            <a:off x="362198" y="1419985"/>
            <a:ext cx="8229600" cy="4525963"/>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457200" marR="0" lvl="0" indent="-228600" algn="l" rtl="0">
              <a:lnSpc>
                <a:spcPct val="100000"/>
              </a:lnSpc>
              <a:spcBef>
                <a:spcPts val="0"/>
              </a:spcBef>
              <a:spcAft>
                <a:spcPts val="0"/>
              </a:spcAft>
              <a:buClr>
                <a:schemeClr val="dk1"/>
              </a:buClr>
              <a:buSzPts val="1800"/>
              <a:buFont typeface="Helvetica Neue"/>
              <a:buNone/>
            </a:pPr>
            <a:endParaRPr sz="2400" b="0" i="0" u="none" strike="noStrike" cap="none">
              <a:solidFill>
                <a:schemeClr val="dk1"/>
              </a:solidFill>
              <a:latin typeface="Helvetica Neue"/>
              <a:ea typeface="Helvetica Neue"/>
              <a:cs typeface="Helvetica Neue"/>
              <a:sym typeface="Helvetica Neue"/>
            </a:endParaRPr>
          </a:p>
          <a:p>
            <a:pPr marL="114300" marR="0" lvl="0" indent="0" algn="l" rtl="0">
              <a:lnSpc>
                <a:spcPct val="100000"/>
              </a:lnSpc>
              <a:spcBef>
                <a:spcPts val="0"/>
              </a:spcBef>
              <a:spcAft>
                <a:spcPts val="0"/>
              </a:spcAft>
              <a:buSzPts val="2400"/>
              <a:buNone/>
            </a:pPr>
            <a:endParaRPr sz="2400" b="0" i="0" u="none" strike="noStrike" cap="none">
              <a:solidFill>
                <a:schemeClr val="dk1"/>
              </a:solidFill>
              <a:latin typeface="Helvetica Neue"/>
              <a:ea typeface="Helvetica Neue"/>
              <a:cs typeface="Helvetica Neue"/>
              <a:sym typeface="Helvetica Neue"/>
            </a:endParaRPr>
          </a:p>
        </p:txBody>
      </p:sp>
      <p:sp>
        <p:nvSpPr>
          <p:cNvPr id="255" name="Google Shape;255;p8"/>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pic>
        <p:nvPicPr>
          <p:cNvPr id="256" name="Google Shape;256;p8"/>
          <p:cNvPicPr preferRelativeResize="0"/>
          <p:nvPr/>
        </p:nvPicPr>
        <p:blipFill rotWithShape="1">
          <a:blip r:embed="rId3">
            <a:alphaModFix/>
          </a:blip>
          <a:srcRect/>
          <a:stretch/>
        </p:blipFill>
        <p:spPr>
          <a:xfrm>
            <a:off x="468691" y="1158951"/>
            <a:ext cx="3373000" cy="4746824"/>
          </a:xfrm>
          <a:prstGeom prst="rect">
            <a:avLst/>
          </a:prstGeom>
          <a:noFill/>
          <a:ln>
            <a:noFill/>
          </a:ln>
        </p:spPr>
      </p:pic>
      <p:pic>
        <p:nvPicPr>
          <p:cNvPr id="257" name="Google Shape;257;p8"/>
          <p:cNvPicPr preferRelativeResize="0"/>
          <p:nvPr/>
        </p:nvPicPr>
        <p:blipFill rotWithShape="1">
          <a:blip r:embed="rId4">
            <a:alphaModFix/>
          </a:blip>
          <a:srcRect l="4641" r="26073" b="30784"/>
          <a:stretch/>
        </p:blipFill>
        <p:spPr>
          <a:xfrm>
            <a:off x="4246064" y="1982910"/>
            <a:ext cx="3942438" cy="3550962"/>
          </a:xfrm>
          <a:prstGeom prst="rect">
            <a:avLst/>
          </a:prstGeom>
          <a:noFill/>
          <a:ln>
            <a:noFill/>
          </a:ln>
        </p:spPr>
      </p:pic>
      <p:pic>
        <p:nvPicPr>
          <p:cNvPr id="258" name="Google Shape;258;p8"/>
          <p:cNvPicPr preferRelativeResize="0"/>
          <p:nvPr/>
        </p:nvPicPr>
        <p:blipFill rotWithShape="1">
          <a:blip r:embed="rId4">
            <a:alphaModFix/>
          </a:blip>
          <a:srcRect l="73285" t="7902" b="71471"/>
          <a:stretch/>
        </p:blipFill>
        <p:spPr>
          <a:xfrm>
            <a:off x="7624487" y="2029444"/>
            <a:ext cx="1520082" cy="1058238"/>
          </a:xfrm>
          <a:prstGeom prst="rect">
            <a:avLst/>
          </a:prstGeom>
          <a:noFill/>
          <a:ln>
            <a:noFill/>
          </a:ln>
        </p:spPr>
      </p:pic>
      <p:pic>
        <p:nvPicPr>
          <p:cNvPr id="259" name="Google Shape;259;p8"/>
          <p:cNvPicPr preferRelativeResize="0"/>
          <p:nvPr/>
        </p:nvPicPr>
        <p:blipFill rotWithShape="1">
          <a:blip r:embed="rId4">
            <a:alphaModFix/>
          </a:blip>
          <a:srcRect t="69383" r="68064" b="10443"/>
          <a:stretch/>
        </p:blipFill>
        <p:spPr>
          <a:xfrm>
            <a:off x="3660674" y="5137075"/>
            <a:ext cx="1817162" cy="1034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F243E"/>
              </a:buClr>
              <a:buSzPts val="3000"/>
              <a:buFont typeface="Arial"/>
              <a:buNone/>
            </a:pPr>
            <a:r>
              <a:rPr lang="en-US" b="1">
                <a:solidFill>
                  <a:schemeClr val="dk2"/>
                </a:solidFill>
                <a:latin typeface="Calibri"/>
                <a:ea typeface="Calibri"/>
                <a:cs typeface="Calibri"/>
                <a:sym typeface="Calibri"/>
              </a:rPr>
              <a:t>OBJECTIVE</a:t>
            </a:r>
            <a:endParaRPr b="1">
              <a:solidFill>
                <a:schemeClr val="dk2"/>
              </a:solidFill>
              <a:latin typeface="Calibri"/>
              <a:ea typeface="Calibri"/>
              <a:cs typeface="Calibri"/>
              <a:sym typeface="Calibri"/>
            </a:endParaRPr>
          </a:p>
        </p:txBody>
      </p:sp>
      <p:sp>
        <p:nvSpPr>
          <p:cNvPr id="266" name="Google Shape;266;p4"/>
          <p:cNvSpPr txBox="1">
            <a:spLocks noGrp="1"/>
          </p:cNvSpPr>
          <p:nvPr>
            <p:ph type="body" idx="1"/>
          </p:nvPr>
        </p:nvSpPr>
        <p:spPr>
          <a:xfrm>
            <a:off x="457200" y="1166018"/>
            <a:ext cx="8229600" cy="452596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SzPts val="2600"/>
              <a:buFont typeface="Arial"/>
              <a:buChar char="•"/>
            </a:pPr>
            <a:r>
              <a:rPr lang="en-US" sz="2400">
                <a:latin typeface="Calibri"/>
                <a:ea typeface="Calibri"/>
                <a:cs typeface="Calibri"/>
                <a:sym typeface="Calibri"/>
              </a:rPr>
              <a:t>MUFG, in order to enhance non-interest income does MSR purchases.</a:t>
            </a:r>
            <a:endParaRPr/>
          </a:p>
          <a:p>
            <a:pPr marL="514350" lvl="0" indent="-514350" algn="l" rtl="0">
              <a:lnSpc>
                <a:spcPct val="100000"/>
              </a:lnSpc>
              <a:spcBef>
                <a:spcPts val="0"/>
              </a:spcBef>
              <a:spcAft>
                <a:spcPts val="0"/>
              </a:spcAft>
              <a:buSzPts val="2600"/>
              <a:buFont typeface="Arial"/>
              <a:buChar char="•"/>
            </a:pPr>
            <a:r>
              <a:rPr lang="en-US" sz="2400">
                <a:latin typeface="Calibri"/>
                <a:ea typeface="Calibri"/>
                <a:cs typeface="Calibri"/>
                <a:sym typeface="Calibri"/>
              </a:rPr>
              <a:t>These MSRs are sensitive to interest rate changes that need to be hedged</a:t>
            </a:r>
            <a:endParaRPr/>
          </a:p>
          <a:p>
            <a:pPr marL="514350" lvl="0" indent="-514350" algn="l" rtl="0">
              <a:lnSpc>
                <a:spcPct val="100000"/>
              </a:lnSpc>
              <a:spcBef>
                <a:spcPts val="0"/>
              </a:spcBef>
              <a:spcAft>
                <a:spcPts val="0"/>
              </a:spcAft>
              <a:buSzPts val="2600"/>
              <a:buFont typeface="Arial"/>
              <a:buChar char="•"/>
            </a:pPr>
            <a:r>
              <a:rPr lang="en-US" sz="2400">
                <a:latin typeface="Calibri"/>
                <a:ea typeface="Calibri"/>
                <a:cs typeface="Calibri"/>
                <a:sym typeface="Calibri"/>
              </a:rPr>
              <a:t>Our project is about hedging Mortgage Servicing Rights (MSR) using Swaps and TBAs for Static MSR. Depending upon the negative convexity in MSR we would like to hedge MSR also with the Swaptions- exposure to volatility. </a:t>
            </a:r>
            <a:endParaRPr/>
          </a:p>
          <a:p>
            <a:pPr marL="514350" lvl="0" indent="-514350" algn="l" rtl="0">
              <a:lnSpc>
                <a:spcPct val="100000"/>
              </a:lnSpc>
              <a:spcBef>
                <a:spcPts val="0"/>
              </a:spcBef>
              <a:spcAft>
                <a:spcPts val="0"/>
              </a:spcAft>
              <a:buSzPts val="2600"/>
              <a:buFont typeface="Arial"/>
              <a:buChar char="•"/>
            </a:pPr>
            <a:r>
              <a:rPr lang="en-US" sz="2400">
                <a:latin typeface="Calibri"/>
                <a:ea typeface="Calibri"/>
                <a:cs typeface="Calibri"/>
                <a:sym typeface="Calibri"/>
              </a:rPr>
              <a:t>Then derive the Mean-VaR efficient frontier for MSR-hedge portfolio.</a:t>
            </a:r>
            <a:endParaRPr/>
          </a:p>
          <a:p>
            <a:pPr marL="514350" lvl="0" indent="-349250" algn="l" rtl="0">
              <a:lnSpc>
                <a:spcPct val="100000"/>
              </a:lnSpc>
              <a:spcBef>
                <a:spcPts val="0"/>
              </a:spcBef>
              <a:spcAft>
                <a:spcPts val="0"/>
              </a:spcAft>
              <a:buSzPts val="2600"/>
              <a:buFont typeface="Calibri"/>
              <a:buNone/>
            </a:pPr>
            <a:endParaRPr sz="2400">
              <a:latin typeface="Calibri"/>
              <a:ea typeface="Calibri"/>
              <a:cs typeface="Calibri"/>
              <a:sym typeface="Calibri"/>
            </a:endParaRPr>
          </a:p>
          <a:p>
            <a:pPr marL="0" lvl="0" indent="0" algn="l" rtl="0">
              <a:lnSpc>
                <a:spcPct val="100000"/>
              </a:lnSpc>
              <a:spcBef>
                <a:spcPts val="0"/>
              </a:spcBef>
              <a:spcAft>
                <a:spcPts val="0"/>
              </a:spcAft>
              <a:buSzPts val="2600"/>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Calibri"/>
              <a:buNone/>
            </a:pPr>
            <a:endParaRPr sz="2400">
              <a:latin typeface="Calibri"/>
              <a:ea typeface="Calibri"/>
              <a:cs typeface="Calibri"/>
              <a:sym typeface="Calibri"/>
            </a:endParaRPr>
          </a:p>
        </p:txBody>
      </p:sp>
      <p:sp>
        <p:nvSpPr>
          <p:cNvPr id="267" name="Google Shape;267;p4"/>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b121cf98ba_3_3"/>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F243E"/>
              </a:buClr>
              <a:buSzPts val="3000"/>
              <a:buFont typeface="Arial"/>
              <a:buNone/>
            </a:pPr>
            <a:r>
              <a:rPr lang="en-US" b="1">
                <a:solidFill>
                  <a:schemeClr val="dk2"/>
                </a:solidFill>
                <a:latin typeface="Calibri"/>
                <a:ea typeface="Calibri"/>
                <a:cs typeface="Calibri"/>
                <a:sym typeface="Calibri"/>
              </a:rPr>
              <a:t>MSR HEDGING </a:t>
            </a:r>
            <a:endParaRPr b="1">
              <a:solidFill>
                <a:schemeClr val="dk2"/>
              </a:solidFill>
              <a:latin typeface="Calibri"/>
              <a:ea typeface="Calibri"/>
              <a:cs typeface="Calibri"/>
              <a:sym typeface="Calibri"/>
            </a:endParaRPr>
          </a:p>
        </p:txBody>
      </p:sp>
      <p:sp>
        <p:nvSpPr>
          <p:cNvPr id="274" name="Google Shape;274;gb121cf98ba_3_3"/>
          <p:cNvSpPr txBox="1">
            <a:spLocks noGrp="1"/>
          </p:cNvSpPr>
          <p:nvPr>
            <p:ph type="body" idx="1"/>
          </p:nvPr>
        </p:nvSpPr>
        <p:spPr>
          <a:xfrm>
            <a:off x="457200" y="2005625"/>
            <a:ext cx="3731700" cy="3688800"/>
          </a:xfrm>
          <a:prstGeom prst="rect">
            <a:avLst/>
          </a:prstGeom>
          <a:noFill/>
          <a:ln w="9525" cap="flat" cmpd="sng">
            <a:solidFill>
              <a:srgbClr val="073763"/>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400" b="1">
                <a:latin typeface="Calibri"/>
                <a:ea typeface="Calibri"/>
                <a:cs typeface="Calibri"/>
                <a:sym typeface="Calibri"/>
              </a:rPr>
              <a:t>Delta hedging: </a:t>
            </a:r>
            <a:endParaRPr sz="2400" b="1">
              <a:latin typeface="Calibri"/>
              <a:ea typeface="Calibri"/>
              <a:cs typeface="Calibri"/>
              <a:sym typeface="Calibri"/>
            </a:endParaRPr>
          </a:p>
          <a:p>
            <a:pPr marL="0" lvl="0" indent="0" algn="l" rtl="0">
              <a:lnSpc>
                <a:spcPct val="100000"/>
              </a:lnSpc>
              <a:spcBef>
                <a:spcPts val="0"/>
              </a:spcBef>
              <a:spcAft>
                <a:spcPts val="0"/>
              </a:spcAft>
              <a:buNone/>
            </a:pPr>
            <a:r>
              <a:rPr lang="en-US" sz="2400">
                <a:latin typeface="Calibri"/>
                <a:ea typeface="Calibri"/>
                <a:cs typeface="Calibri"/>
                <a:sym typeface="Calibri"/>
              </a:rPr>
              <a:t>In a rising rate environment, this would involve paying in </a:t>
            </a:r>
            <a:r>
              <a:rPr lang="en-US" sz="2400" b="1">
                <a:latin typeface="Calibri"/>
                <a:ea typeface="Calibri"/>
                <a:cs typeface="Calibri"/>
                <a:sym typeface="Calibri"/>
              </a:rPr>
              <a:t>swaps</a:t>
            </a:r>
            <a:r>
              <a:rPr lang="en-US" sz="2400">
                <a:latin typeface="Calibri"/>
                <a:ea typeface="Calibri"/>
                <a:cs typeface="Calibri"/>
                <a:sym typeface="Calibri"/>
              </a:rPr>
              <a:t>, selling Treasury futures and selling MBS (typically, </a:t>
            </a:r>
            <a:r>
              <a:rPr lang="en-US" sz="2400" b="1">
                <a:latin typeface="Calibri"/>
                <a:ea typeface="Calibri"/>
                <a:cs typeface="Calibri"/>
                <a:sym typeface="Calibri"/>
              </a:rPr>
              <a:t>TBA</a:t>
            </a:r>
            <a:r>
              <a:rPr lang="en-US" sz="2400">
                <a:latin typeface="Calibri"/>
                <a:ea typeface="Calibri"/>
                <a:cs typeface="Calibri"/>
                <a:sym typeface="Calibri"/>
              </a:rPr>
              <a:t>). This would argue for higher rates led by the belly of the curve, cheapening of futures to cash, and wider MBS basis.</a:t>
            </a:r>
            <a:endParaRPr sz="2400">
              <a:latin typeface="Calibri"/>
              <a:ea typeface="Calibri"/>
              <a:cs typeface="Calibri"/>
              <a:sym typeface="Calibri"/>
            </a:endParaRPr>
          </a:p>
        </p:txBody>
      </p:sp>
      <p:sp>
        <p:nvSpPr>
          <p:cNvPr id="275" name="Google Shape;275;gb121cf98ba_3_3"/>
          <p:cNvSpPr txBox="1">
            <a:spLocks noGrp="1"/>
          </p:cNvSpPr>
          <p:nvPr>
            <p:ph type="sldNum" idx="12"/>
          </p:nvPr>
        </p:nvSpPr>
        <p:spPr>
          <a:xfrm>
            <a:off x="6723295" y="649033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
        <p:nvSpPr>
          <p:cNvPr id="276" name="Google Shape;276;gb121cf98ba_3_3"/>
          <p:cNvSpPr txBox="1">
            <a:spLocks noGrp="1"/>
          </p:cNvSpPr>
          <p:nvPr>
            <p:ph type="body" idx="1"/>
          </p:nvPr>
        </p:nvSpPr>
        <p:spPr>
          <a:xfrm>
            <a:off x="4572000" y="2005625"/>
            <a:ext cx="3731700" cy="3688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0"/>
              </a:spcBef>
              <a:spcAft>
                <a:spcPts val="0"/>
              </a:spcAft>
              <a:buNone/>
            </a:pPr>
            <a:r>
              <a:rPr lang="en-US" sz="2400" b="1">
                <a:latin typeface="Calibri"/>
                <a:ea typeface="Calibri"/>
                <a:cs typeface="Calibri"/>
                <a:sym typeface="Calibri"/>
              </a:rPr>
              <a:t>Convexity hedging: </a:t>
            </a:r>
            <a:endParaRPr sz="2400" b="1">
              <a:latin typeface="Calibri"/>
              <a:ea typeface="Calibri"/>
              <a:cs typeface="Calibri"/>
              <a:sym typeface="Calibri"/>
            </a:endParaRPr>
          </a:p>
          <a:p>
            <a:pPr marL="0" lvl="0" indent="0" algn="l" rtl="0">
              <a:spcBef>
                <a:spcPts val="0"/>
              </a:spcBef>
              <a:spcAft>
                <a:spcPts val="0"/>
              </a:spcAft>
              <a:buNone/>
            </a:pPr>
            <a:r>
              <a:rPr lang="en-US" sz="2400">
                <a:latin typeface="Calibri"/>
                <a:ea typeface="Calibri"/>
                <a:cs typeface="Calibri"/>
                <a:sym typeface="Calibri"/>
              </a:rPr>
              <a:t>Investors may hedge the negative convexity of the MBS by owning gamma. This could involve buying </a:t>
            </a:r>
            <a:r>
              <a:rPr lang="en-US" sz="2400" b="1">
                <a:latin typeface="Calibri"/>
                <a:ea typeface="Calibri"/>
                <a:cs typeface="Calibri"/>
                <a:sym typeface="Calibri"/>
              </a:rPr>
              <a:t>swaptions</a:t>
            </a:r>
            <a:r>
              <a:rPr lang="en-US" sz="2400">
                <a:latin typeface="Calibri"/>
                <a:ea typeface="Calibri"/>
                <a:cs typeface="Calibri"/>
                <a:sym typeface="Calibri"/>
              </a:rPr>
              <a:t>, Treasury options or mortgage options. This results in a higher levels of implied vol and a richening of the payer skew.</a:t>
            </a:r>
            <a:endParaRPr sz="2400">
              <a:latin typeface="Calibri"/>
              <a:ea typeface="Calibri"/>
              <a:cs typeface="Calibri"/>
              <a:sym typeface="Calibri"/>
            </a:endParaRPr>
          </a:p>
        </p:txBody>
      </p:sp>
      <p:sp>
        <p:nvSpPr>
          <p:cNvPr id="277" name="Google Shape;277;gb121cf98ba_3_3"/>
          <p:cNvSpPr txBox="1"/>
          <p:nvPr/>
        </p:nvSpPr>
        <p:spPr>
          <a:xfrm>
            <a:off x="181425" y="1100650"/>
            <a:ext cx="8611800" cy="10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17365D"/>
                </a:solidFill>
                <a:latin typeface="Calibri"/>
                <a:ea typeface="Calibri"/>
                <a:cs typeface="Calibri"/>
                <a:sym typeface="Calibri"/>
              </a:rPr>
              <a:t>MBS hedging occurs primarily through a combination of two strategies: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1"/>
          <p:cNvSpPr txBox="1">
            <a:spLocks noGrp="1"/>
          </p:cNvSpPr>
          <p:nvPr>
            <p:ph type="title"/>
          </p:nvPr>
        </p:nvSpPr>
        <p:spPr>
          <a:xfrm>
            <a:off x="457200" y="12721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000"/>
              <a:buNone/>
            </a:pPr>
            <a:r>
              <a:rPr lang="en-US" b="1">
                <a:solidFill>
                  <a:schemeClr val="dk2"/>
                </a:solidFill>
                <a:latin typeface="Calibri"/>
                <a:ea typeface="Calibri"/>
                <a:cs typeface="Calibri"/>
                <a:sym typeface="Calibri"/>
              </a:rPr>
              <a:t>MSR HEDGING INSTRUMENTS</a:t>
            </a:r>
            <a:endParaRPr b="1">
              <a:solidFill>
                <a:schemeClr val="dk2"/>
              </a:solidFill>
              <a:latin typeface="Calibri"/>
              <a:ea typeface="Calibri"/>
              <a:cs typeface="Calibri"/>
              <a:sym typeface="Calibri"/>
            </a:endParaRPr>
          </a:p>
        </p:txBody>
      </p:sp>
      <p:sp>
        <p:nvSpPr>
          <p:cNvPr id="284" name="Google Shape;284;p11"/>
          <p:cNvSpPr txBox="1">
            <a:spLocks noGrp="1"/>
          </p:cNvSpPr>
          <p:nvPr>
            <p:ph type="body" idx="1"/>
          </p:nvPr>
        </p:nvSpPr>
        <p:spPr>
          <a:xfrm>
            <a:off x="362200" y="1149050"/>
            <a:ext cx="8229600" cy="4797000"/>
          </a:xfrm>
          <a:prstGeom prst="rect">
            <a:avLst/>
          </a:prstGeom>
          <a:noFill/>
          <a:ln>
            <a:noFill/>
          </a:ln>
        </p:spPr>
        <p:txBody>
          <a:bodyPr spcFirstLastPara="1" wrap="square" lIns="91425" tIns="45700" rIns="91425" bIns="45700" anchor="t" anchorCtr="0">
            <a:normAutofit/>
          </a:bodyPr>
          <a:lstStyle/>
          <a:p>
            <a:pPr marL="457200" lvl="0" indent="0" algn="ctr" rtl="0">
              <a:lnSpc>
                <a:spcPct val="100000"/>
              </a:lnSpc>
              <a:spcBef>
                <a:spcPts val="0"/>
              </a:spcBef>
              <a:spcAft>
                <a:spcPts val="0"/>
              </a:spcAft>
              <a:buNone/>
            </a:pPr>
            <a:r>
              <a:rPr lang="en-US" sz="2400">
                <a:latin typeface="Calibri"/>
                <a:ea typeface="Calibri"/>
                <a:cs typeface="Calibri"/>
                <a:sym typeface="Calibri"/>
              </a:rPr>
              <a:t>Static MSR is sensitive to Swaps (5y, 7y and 10y) and Secondary Mortgage Rates (15y and 30y).</a:t>
            </a: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a:p>
            <a:pPr marL="514350" lvl="0" indent="-349250" algn="l" rtl="0">
              <a:lnSpc>
                <a:spcPct val="100000"/>
              </a:lnSpc>
              <a:spcBef>
                <a:spcPts val="0"/>
              </a:spcBef>
              <a:spcAft>
                <a:spcPts val="0"/>
              </a:spcAft>
              <a:buSzPts val="2600"/>
              <a:buFont typeface="Arial"/>
              <a:buNone/>
            </a:pPr>
            <a:endParaRPr sz="2400">
              <a:latin typeface="Calibri"/>
              <a:ea typeface="Calibri"/>
              <a:cs typeface="Calibri"/>
              <a:sym typeface="Calibri"/>
            </a:endParaRPr>
          </a:p>
        </p:txBody>
      </p:sp>
      <p:sp>
        <p:nvSpPr>
          <p:cNvPr id="285" name="Google Shape;285;p11"/>
          <p:cNvSpPr txBox="1">
            <a:spLocks noGrp="1"/>
          </p:cNvSpPr>
          <p:nvPr>
            <p:ph type="sldNum" idx="12"/>
          </p:nvPr>
        </p:nvSpPr>
        <p:spPr>
          <a:xfrm>
            <a:off x="6723295" y="6490335"/>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286" name="Google Shape;286;p11"/>
          <p:cNvPicPr preferRelativeResize="0"/>
          <p:nvPr/>
        </p:nvPicPr>
        <p:blipFill rotWithShape="1">
          <a:blip r:embed="rId3">
            <a:alphaModFix/>
          </a:blip>
          <a:srcRect/>
          <a:stretch/>
        </p:blipFill>
        <p:spPr>
          <a:xfrm>
            <a:off x="164139" y="2017450"/>
            <a:ext cx="8752537" cy="3759200"/>
          </a:xfrm>
          <a:prstGeom prst="rect">
            <a:avLst/>
          </a:prstGeom>
          <a:noFill/>
          <a:ln w="19050" cap="flat" cmpd="sng">
            <a:solidFill>
              <a:srgbClr val="6D9EEB"/>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2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1584</Words>
  <Application>Microsoft Macintosh PowerPoint</Application>
  <PresentationFormat>On-screen Show (4:3)</PresentationFormat>
  <Paragraphs>276</Paragraphs>
  <Slides>34</Slides>
  <Notes>34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Trebuchet MS</vt:lpstr>
      <vt:lpstr>Helvetica Neue</vt:lpstr>
      <vt:lpstr>Times New Roman</vt:lpstr>
      <vt:lpstr>Calibri</vt:lpstr>
      <vt:lpstr>Arial</vt:lpstr>
      <vt:lpstr>Merriweather Sans</vt:lpstr>
      <vt:lpstr>2_Custom Design</vt:lpstr>
      <vt:lpstr>3_Custom Design</vt:lpstr>
      <vt:lpstr>Custom Design</vt:lpstr>
      <vt:lpstr>MSR HEDGING STRATEGIES </vt:lpstr>
      <vt:lpstr>CONTENT</vt:lpstr>
      <vt:lpstr>INTRODUCTION</vt:lpstr>
      <vt:lpstr>BACKGROUND  </vt:lpstr>
      <vt:lpstr>IMPORTANCE OF HEDGING MSR</vt:lpstr>
      <vt:lpstr>MSR RISK PROFILE TO INTEREST RATES – UNHEDGED/HEDGED</vt:lpstr>
      <vt:lpstr>OBJECTIVE</vt:lpstr>
      <vt:lpstr>MSR HEDGING </vt:lpstr>
      <vt:lpstr>MSR HEDGING INSTRUMENTS</vt:lpstr>
      <vt:lpstr>MSR HEDGING INSTRUMENTS</vt:lpstr>
      <vt:lpstr>MANAGING CONVEXITY</vt:lpstr>
      <vt:lpstr> DATA DESCRIPTION</vt:lpstr>
      <vt:lpstr>DATA DESCRIPTION</vt:lpstr>
      <vt:lpstr>DATA DESCRIPTION</vt:lpstr>
      <vt:lpstr>DATA DESCRIPTION</vt:lpstr>
      <vt:lpstr>DATA DESCRIPTION</vt:lpstr>
      <vt:lpstr>DATA DESCRIPTION </vt:lpstr>
      <vt:lpstr>DATA DESCRIPTION </vt:lpstr>
      <vt:lpstr>DATA DESCRIPTION</vt:lpstr>
      <vt:lpstr>DATA DESCRIPTION</vt:lpstr>
      <vt:lpstr>  METHODOLOGY &amp; ANALYSIS </vt:lpstr>
      <vt:lpstr>MSR changes w.r.t swaps</vt:lpstr>
      <vt:lpstr>  METHODOLOGY &amp; ANALYSIS </vt:lpstr>
      <vt:lpstr>METHODOLOGY &amp; ANALYSIS</vt:lpstr>
      <vt:lpstr>METHODOLOGY &amp; ANALYSIS</vt:lpstr>
      <vt:lpstr> RESULTS</vt:lpstr>
      <vt:lpstr> RESULTS</vt:lpstr>
      <vt:lpstr> RESULTS</vt:lpstr>
      <vt:lpstr> RESULTS</vt:lpstr>
      <vt:lpstr> RESULTS</vt:lpstr>
      <vt:lpstr> RESULTS</vt:lpstr>
      <vt:lpstr> RESULTS</vt:lpstr>
      <vt:lpstr>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MSR HEDGING STRATEGIES </dc:title>
  <dc:creator>Pub Office 3</dc:creator>
  <cp:lastModifiedBy>Khattri, Pranay</cp:lastModifiedBy>
  <cp:revision>4</cp:revision>
  <dcterms:created xsi:type="dcterms:W3CDTF">2013-01-24T22:32:50Z</dcterms:created>
  <dcterms:modified xsi:type="dcterms:W3CDTF">2020-12-14T21:15:46Z</dcterms:modified>
</cp:coreProperties>
</file>